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7" r:id="rId9"/>
    <p:sldId id="272" r:id="rId10"/>
    <p:sldId id="265" r:id="rId11"/>
    <p:sldId id="268" r:id="rId12"/>
    <p:sldId id="276" r:id="rId13"/>
    <p:sldId id="277" r:id="rId14"/>
    <p:sldId id="269" r:id="rId15"/>
    <p:sldId id="274" r:id="rId16"/>
    <p:sldId id="275" r:id="rId17"/>
    <p:sldId id="270" r:id="rId18"/>
    <p:sldId id="273" r:id="rId19"/>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F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p:scale>
          <a:sx n="70" d="100"/>
          <a:sy n="70" d="100"/>
        </p:scale>
        <p:origin x="1676"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5029"/>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5374" y="0"/>
            <a:ext cx="2918830" cy="495029"/>
          </a:xfrm>
          <a:prstGeom prst="rect">
            <a:avLst/>
          </a:prstGeom>
        </p:spPr>
        <p:txBody>
          <a:bodyPr vert="horz" lIns="91440" tIns="45720" rIns="91440" bIns="45720" rtlCol="0"/>
          <a:lstStyle>
            <a:lvl1pPr algn="r">
              <a:defRPr sz="1200"/>
            </a:lvl1pPr>
          </a:lstStyle>
          <a:p>
            <a:fld id="{3824CB6B-E2FE-4DC2-BAC9-86CBA12B10BF}" type="datetimeFigureOut">
              <a:rPr lang="en-GB" smtClean="0"/>
              <a:t>19/06/2023</a:t>
            </a:fld>
            <a:endParaRPr lang="en-GB" dirty="0"/>
          </a:p>
        </p:txBody>
      </p:sp>
      <p:sp>
        <p:nvSpPr>
          <p:cNvPr id="4" name="Slide Image Placeholder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0" cy="49502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4" y="9371286"/>
            <a:ext cx="2918830" cy="495028"/>
          </a:xfrm>
          <a:prstGeom prst="rect">
            <a:avLst/>
          </a:prstGeom>
        </p:spPr>
        <p:txBody>
          <a:bodyPr vert="horz" lIns="91440" tIns="45720" rIns="91440" bIns="45720" rtlCol="0" anchor="b"/>
          <a:lstStyle>
            <a:lvl1pPr algn="r">
              <a:defRPr sz="1200"/>
            </a:lvl1pPr>
          </a:lstStyle>
          <a:p>
            <a:fld id="{1A746763-96CC-4424-A1C4-9CDF2521C4EB}" type="slidenum">
              <a:rPr lang="en-GB" smtClean="0"/>
              <a:t>‹#›</a:t>
            </a:fld>
            <a:endParaRPr lang="en-GB" dirty="0"/>
          </a:p>
        </p:txBody>
      </p:sp>
    </p:spTree>
    <p:extLst>
      <p:ext uri="{BB962C8B-B14F-4D97-AF65-F5344CB8AC3E}">
        <p14:creationId xmlns:p14="http://schemas.microsoft.com/office/powerpoint/2010/main" val="362667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388168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373835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307368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145922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36293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80677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137612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182364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201846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168373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3B8B97D-26EC-4A40-9B18-48F932332B0D}" type="datetimeFigureOut">
              <a:rPr lang="en-GB" smtClean="0"/>
              <a:t>19/06/2023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3673DFA2-3903-4D21-BD95-E10C9FFF0148}" type="slidenum">
              <a:rPr lang="en-GB" smtClean="0"/>
              <a:t>‹#›</a:t>
            </a:fld>
            <a:endParaRPr lang="en-GB" dirty="0"/>
          </a:p>
        </p:txBody>
      </p:sp>
    </p:spTree>
    <p:extLst>
      <p:ext uri="{BB962C8B-B14F-4D97-AF65-F5344CB8AC3E}">
        <p14:creationId xmlns:p14="http://schemas.microsoft.com/office/powerpoint/2010/main" val="1379939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3B8B97D-26EC-4A40-9B18-48F932332B0D}" type="datetimeFigureOut">
              <a:rPr lang="en-GB" smtClean="0"/>
              <a:t>19/06/2023</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73DFA2-3903-4D21-BD95-E10C9FFF0148}" type="slidenum">
              <a:rPr lang="en-GB" smtClean="0"/>
              <a:t>‹#›</a:t>
            </a:fld>
            <a:endParaRPr lang="en-GB" dirty="0"/>
          </a:p>
        </p:txBody>
      </p:sp>
    </p:spTree>
    <p:extLst>
      <p:ext uri="{BB962C8B-B14F-4D97-AF65-F5344CB8AC3E}">
        <p14:creationId xmlns:p14="http://schemas.microsoft.com/office/powerpoint/2010/main" val="2733437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5.jpg"/><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hyperlink" Target="mailto:schooladmin@brynyderyn.Cardiff.sch,uk" TargetMode="External"/><Relationship Id="rId5" Type="http://schemas.openxmlformats.org/officeDocument/2006/relationships/image" Target="../media/image20.wmf"/><Relationship Id="rId10" Type="http://schemas.openxmlformats.org/officeDocument/2006/relationships/image" Target="../media/image22.wmf"/><Relationship Id="rId4" Type="http://schemas.openxmlformats.org/officeDocument/2006/relationships/oleObject" Target="../embeddings/oleObject12.bin"/><Relationship Id="rId9"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6.bin"/><Relationship Id="rId5" Type="http://schemas.openxmlformats.org/officeDocument/2006/relationships/image" Target="../media/image23.wmf"/><Relationship Id="rId4"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6.emf"/><Relationship Id="rId5" Type="http://schemas.openxmlformats.org/officeDocument/2006/relationships/image" Target="../media/image25.wmf"/><Relationship Id="rId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5.jpg"/><Relationship Id="rId7"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8.jpg"/><Relationship Id="rId5" Type="http://schemas.openxmlformats.org/officeDocument/2006/relationships/image" Target="../media/image27.wmf"/><Relationship Id="rId10" Type="http://schemas.openxmlformats.org/officeDocument/2006/relationships/image" Target="../media/image32.jpg"/><Relationship Id="rId4" Type="http://schemas.openxmlformats.org/officeDocument/2006/relationships/oleObject" Target="../embeddings/oleObject18.bin"/><Relationship Id="rId9"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3.wmf"/><Relationship Id="rId4"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3.wmf"/><Relationship Id="rId4"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3.wmf"/><Relationship Id="rId4" Type="http://schemas.openxmlformats.org/officeDocument/2006/relationships/oleObject" Target="../embeddings/oleObject21.bin"/></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34.wmf"/><Relationship Id="rId4"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3" Type="http://schemas.openxmlformats.org/officeDocument/2006/relationships/hyperlink" Target="mailto:schooladmin@brynyderyn.cardiff.sch.uk"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www.brynyderynpru.co.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hyperlink" Target="mailto:schooladmin@brynyderyn.cardiff.sch.uk" TargetMode="Externa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hyperlink" Target="https://twitter.com/byd_and_cc" TargetMode="External"/><Relationship Id="rId10" Type="http://schemas.openxmlformats.org/officeDocument/2006/relationships/image" Target="../media/image4.wmf"/><Relationship Id="rId4" Type="http://schemas.openxmlformats.org/officeDocument/2006/relationships/hyperlink" Target="http://www.brynyderynpru.co.uk/" TargetMode="External"/><Relationship Id="rId9"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0.w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1.w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wmf"/><Relationship Id="rId5" Type="http://schemas.openxmlformats.org/officeDocument/2006/relationships/oleObject" Target="../embeddings/oleObject9.bin"/><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5.jpg"/><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2CF5BF-5A75-402A-83EF-D81C6E95623D}"/>
              </a:ext>
            </a:extLst>
          </p:cNvPr>
          <p:cNvGrpSpPr/>
          <p:nvPr/>
        </p:nvGrpSpPr>
        <p:grpSpPr>
          <a:xfrm>
            <a:off x="0" y="-43332"/>
            <a:ext cx="6858000" cy="1869652"/>
            <a:chOff x="0" y="-43332"/>
            <a:chExt cx="6858000" cy="1869652"/>
          </a:xfrm>
        </p:grpSpPr>
        <p:sp>
          <p:nvSpPr>
            <p:cNvPr id="4" name="Rectangle 3">
              <a:extLst>
                <a:ext uri="{FF2B5EF4-FFF2-40B4-BE49-F238E27FC236}">
                  <a16:creationId xmlns:a16="http://schemas.microsoft.com/office/drawing/2014/main" id="{36FA696B-FB42-48E7-ACD5-9CAA2B2833CE}"/>
                </a:ext>
              </a:extLst>
            </p:cNvPr>
            <p:cNvSpPr/>
            <p:nvPr/>
          </p:nvSpPr>
          <p:spPr>
            <a:xfrm>
              <a:off x="0" y="-43332"/>
              <a:ext cx="6858000" cy="1869652"/>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97" dirty="0"/>
            </a:p>
          </p:txBody>
        </p:sp>
        <p:sp>
          <p:nvSpPr>
            <p:cNvPr id="6" name="Rectangle 5">
              <a:extLst>
                <a:ext uri="{FF2B5EF4-FFF2-40B4-BE49-F238E27FC236}">
                  <a16:creationId xmlns:a16="http://schemas.microsoft.com/office/drawing/2014/main" id="{59E474D3-63CA-44CF-AF09-F8732F87F1AB}"/>
                </a:ext>
              </a:extLst>
            </p:cNvPr>
            <p:cNvSpPr/>
            <p:nvPr/>
          </p:nvSpPr>
          <p:spPr>
            <a:xfrm>
              <a:off x="411480" y="147124"/>
              <a:ext cx="1223010" cy="1311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dirty="0"/>
            </a:p>
          </p:txBody>
        </p:sp>
        <p:pic>
          <p:nvPicPr>
            <p:cNvPr id="7" name="Picture 6">
              <a:extLst>
                <a:ext uri="{FF2B5EF4-FFF2-40B4-BE49-F238E27FC236}">
                  <a16:creationId xmlns:a16="http://schemas.microsoft.com/office/drawing/2014/main" id="{B60271F4-AC79-4ACA-8C95-F983C4636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01" y="188656"/>
              <a:ext cx="897969" cy="1270193"/>
            </a:xfrm>
            <a:prstGeom prst="rect">
              <a:avLst/>
            </a:prstGeom>
          </p:spPr>
        </p:pic>
        <p:pic>
          <p:nvPicPr>
            <p:cNvPr id="8" name="Picture 7">
              <a:extLst>
                <a:ext uri="{FF2B5EF4-FFF2-40B4-BE49-F238E27FC236}">
                  <a16:creationId xmlns:a16="http://schemas.microsoft.com/office/drawing/2014/main" id="{C89CE21A-60C1-4B38-BFD4-484887088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01" y="167890"/>
              <a:ext cx="897969" cy="1270193"/>
            </a:xfrm>
            <a:prstGeom prst="rect">
              <a:avLst/>
            </a:prstGeom>
          </p:spPr>
        </p:pic>
      </p:grpSp>
      <p:grpSp>
        <p:nvGrpSpPr>
          <p:cNvPr id="9" name="Group 8">
            <a:extLst>
              <a:ext uri="{FF2B5EF4-FFF2-40B4-BE49-F238E27FC236}">
                <a16:creationId xmlns:a16="http://schemas.microsoft.com/office/drawing/2014/main" id="{153C7391-F14A-4692-AF04-C1DBB447E704}"/>
              </a:ext>
            </a:extLst>
          </p:cNvPr>
          <p:cNvGrpSpPr/>
          <p:nvPr/>
        </p:nvGrpSpPr>
        <p:grpSpPr>
          <a:xfrm>
            <a:off x="0" y="8692045"/>
            <a:ext cx="6858000" cy="1213955"/>
            <a:chOff x="0" y="8692045"/>
            <a:chExt cx="6858000" cy="1213955"/>
          </a:xfrm>
        </p:grpSpPr>
        <p:sp>
          <p:nvSpPr>
            <p:cNvPr id="10" name="Rectangle 9">
              <a:extLst>
                <a:ext uri="{FF2B5EF4-FFF2-40B4-BE49-F238E27FC236}">
                  <a16:creationId xmlns:a16="http://schemas.microsoft.com/office/drawing/2014/main" id="{4008C0E8-6E9C-4F36-9B06-8CF88EA2C801}"/>
                </a:ext>
              </a:extLst>
            </p:cNvPr>
            <p:cNvSpPr/>
            <p:nvPr/>
          </p:nvSpPr>
          <p:spPr>
            <a:xfrm>
              <a:off x="0" y="8692045"/>
              <a:ext cx="6858000" cy="1213955"/>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97" dirty="0"/>
            </a:p>
          </p:txBody>
        </p:sp>
        <p:sp>
          <p:nvSpPr>
            <p:cNvPr id="11" name="Rectangle 10">
              <a:extLst>
                <a:ext uri="{FF2B5EF4-FFF2-40B4-BE49-F238E27FC236}">
                  <a16:creationId xmlns:a16="http://schemas.microsoft.com/office/drawing/2014/main" id="{5203A6A5-B79E-493B-BC34-97FDB86719B7}"/>
                </a:ext>
              </a:extLst>
            </p:cNvPr>
            <p:cNvSpPr/>
            <p:nvPr/>
          </p:nvSpPr>
          <p:spPr>
            <a:xfrm>
              <a:off x="1198562" y="9077088"/>
              <a:ext cx="122464" cy="122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a:p>
          </p:txBody>
        </p:sp>
        <p:sp>
          <p:nvSpPr>
            <p:cNvPr id="12" name="Rectangle 11">
              <a:extLst>
                <a:ext uri="{FF2B5EF4-FFF2-40B4-BE49-F238E27FC236}">
                  <a16:creationId xmlns:a16="http://schemas.microsoft.com/office/drawing/2014/main" id="{E3B3A114-A6B3-4C71-BB6D-F6EAB11358E1}"/>
                </a:ext>
              </a:extLst>
            </p:cNvPr>
            <p:cNvSpPr/>
            <p:nvPr/>
          </p:nvSpPr>
          <p:spPr>
            <a:xfrm>
              <a:off x="1451655" y="9077088"/>
              <a:ext cx="122464" cy="122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a:p>
          </p:txBody>
        </p:sp>
        <p:sp>
          <p:nvSpPr>
            <p:cNvPr id="13" name="Rectangle 12">
              <a:extLst>
                <a:ext uri="{FF2B5EF4-FFF2-40B4-BE49-F238E27FC236}">
                  <a16:creationId xmlns:a16="http://schemas.microsoft.com/office/drawing/2014/main" id="{47B67957-1D6A-4152-B09E-1F34FC4E1628}"/>
                </a:ext>
              </a:extLst>
            </p:cNvPr>
            <p:cNvSpPr/>
            <p:nvPr/>
          </p:nvSpPr>
          <p:spPr>
            <a:xfrm>
              <a:off x="1704748" y="9077088"/>
              <a:ext cx="122464" cy="122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a:p>
          </p:txBody>
        </p:sp>
        <p:sp>
          <p:nvSpPr>
            <p:cNvPr id="14" name="Rectangle 13">
              <a:extLst>
                <a:ext uri="{FF2B5EF4-FFF2-40B4-BE49-F238E27FC236}">
                  <a16:creationId xmlns:a16="http://schemas.microsoft.com/office/drawing/2014/main" id="{A7B87B1F-C287-4665-BC6A-D84F0AB5A83B}"/>
                </a:ext>
              </a:extLst>
            </p:cNvPr>
            <p:cNvSpPr/>
            <p:nvPr/>
          </p:nvSpPr>
          <p:spPr>
            <a:xfrm>
              <a:off x="1957841" y="9077088"/>
              <a:ext cx="122464" cy="122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a:p>
          </p:txBody>
        </p:sp>
        <p:sp>
          <p:nvSpPr>
            <p:cNvPr id="15" name="Rectangle 14">
              <a:extLst>
                <a:ext uri="{FF2B5EF4-FFF2-40B4-BE49-F238E27FC236}">
                  <a16:creationId xmlns:a16="http://schemas.microsoft.com/office/drawing/2014/main" id="{C7DE24DC-0993-405E-A57F-121CFFC38CE7}"/>
                </a:ext>
              </a:extLst>
            </p:cNvPr>
            <p:cNvSpPr/>
            <p:nvPr/>
          </p:nvSpPr>
          <p:spPr>
            <a:xfrm>
              <a:off x="2210934" y="9077088"/>
              <a:ext cx="122464" cy="122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a:p>
          </p:txBody>
        </p:sp>
        <p:sp>
          <p:nvSpPr>
            <p:cNvPr id="16" name="Rectangle 15">
              <a:extLst>
                <a:ext uri="{FF2B5EF4-FFF2-40B4-BE49-F238E27FC236}">
                  <a16:creationId xmlns:a16="http://schemas.microsoft.com/office/drawing/2014/main" id="{6048F34D-157E-4493-9F25-9088668B893F}"/>
                </a:ext>
              </a:extLst>
            </p:cNvPr>
            <p:cNvSpPr/>
            <p:nvPr/>
          </p:nvSpPr>
          <p:spPr>
            <a:xfrm>
              <a:off x="2464027" y="9077088"/>
              <a:ext cx="122464" cy="122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597"/>
            </a:p>
          </p:txBody>
        </p:sp>
        <p:sp>
          <p:nvSpPr>
            <p:cNvPr id="17" name="TextBox 16">
              <a:extLst>
                <a:ext uri="{FF2B5EF4-FFF2-40B4-BE49-F238E27FC236}">
                  <a16:creationId xmlns:a16="http://schemas.microsoft.com/office/drawing/2014/main" id="{B105D68C-3825-4BFE-A7AB-EDDA1DB7AC03}"/>
                </a:ext>
              </a:extLst>
            </p:cNvPr>
            <p:cNvSpPr txBox="1"/>
            <p:nvPr/>
          </p:nvSpPr>
          <p:spPr>
            <a:xfrm>
              <a:off x="2743653" y="9006317"/>
              <a:ext cx="3461657" cy="300082"/>
            </a:xfrm>
            <a:prstGeom prst="rect">
              <a:avLst/>
            </a:prstGeom>
            <a:noFill/>
          </p:spPr>
          <p:txBody>
            <a:bodyPr wrap="square" rtlCol="0">
              <a:spAutoFit/>
            </a:bodyPr>
            <a:lstStyle/>
            <a:p>
              <a:r>
                <a:rPr lang="en-GB" sz="1350" dirty="0">
                  <a:solidFill>
                    <a:schemeClr val="bg1"/>
                  </a:solidFill>
                  <a:latin typeface="Arial" panose="020B0604020202020204" pitchFamily="34" charset="0"/>
                  <a:cs typeface="Arial" panose="020B0604020202020204" pitchFamily="34" charset="0"/>
                </a:rPr>
                <a:t>opportunities for change and success</a:t>
              </a:r>
              <a:endParaRPr lang="en-US" sz="1350"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59C686EF-E548-4F9B-B6E3-E73B82FE2B04}"/>
              </a:ext>
            </a:extLst>
          </p:cNvPr>
          <p:cNvSpPr txBox="1"/>
          <p:nvPr/>
        </p:nvSpPr>
        <p:spPr>
          <a:xfrm>
            <a:off x="411480" y="6323333"/>
            <a:ext cx="3665764" cy="1131079"/>
          </a:xfrm>
          <a:prstGeom prst="rect">
            <a:avLst/>
          </a:prstGeom>
          <a:noFill/>
        </p:spPr>
        <p:txBody>
          <a:bodyPr wrap="square" rtlCol="0">
            <a:spAutoFit/>
          </a:bodyPr>
          <a:lstStyle/>
          <a:p>
            <a:r>
              <a:rPr lang="en-GB" sz="3375" dirty="0">
                <a:solidFill>
                  <a:schemeClr val="accent1">
                    <a:lumMod val="50000"/>
                  </a:schemeClr>
                </a:solidFill>
                <a:latin typeface="Arial" panose="020B0604020202020204" pitchFamily="34" charset="0"/>
                <a:cs typeface="Arial" panose="020B0604020202020204" pitchFamily="34" charset="0"/>
              </a:rPr>
              <a:t>Prospectus</a:t>
            </a:r>
          </a:p>
          <a:p>
            <a:r>
              <a:rPr lang="en-GB" sz="3375" dirty="0">
                <a:solidFill>
                  <a:schemeClr val="accent1">
                    <a:lumMod val="50000"/>
                  </a:schemeClr>
                </a:solidFill>
                <a:latin typeface="Arial" panose="020B0604020202020204" pitchFamily="34" charset="0"/>
                <a:cs typeface="Arial" panose="020B0604020202020204" pitchFamily="34" charset="0"/>
              </a:rPr>
              <a:t>2023/24</a:t>
            </a:r>
            <a:endParaRPr lang="en-US" sz="3375" dirty="0">
              <a:solidFill>
                <a:schemeClr val="accent1">
                  <a:lumMod val="50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8EF03D1-2A00-45AB-829F-DF8990849D78}"/>
              </a:ext>
            </a:extLst>
          </p:cNvPr>
          <p:cNvPicPr>
            <a:picLocks noChangeAspect="1"/>
          </p:cNvPicPr>
          <p:nvPr/>
        </p:nvPicPr>
        <p:blipFill rotWithShape="1">
          <a:blip r:embed="rId3">
            <a:extLst>
              <a:ext uri="{28A0092B-C50C-407E-A947-70E740481C1C}">
                <a14:useLocalDpi xmlns:a14="http://schemas.microsoft.com/office/drawing/2010/main" val="0"/>
              </a:ext>
            </a:extLst>
          </a:blip>
          <a:srcRect l="1002" t="29890" r="1519" b="35678"/>
          <a:stretch/>
        </p:blipFill>
        <p:spPr>
          <a:xfrm>
            <a:off x="0" y="2944335"/>
            <a:ext cx="6858000" cy="3426556"/>
          </a:xfrm>
          <a:prstGeom prst="rect">
            <a:avLst/>
          </a:prstGeom>
        </p:spPr>
      </p:pic>
    </p:spTree>
    <p:extLst>
      <p:ext uri="{BB962C8B-B14F-4D97-AF65-F5344CB8AC3E}">
        <p14:creationId xmlns:p14="http://schemas.microsoft.com/office/powerpoint/2010/main" val="2040616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1130300" y="457200"/>
            <a:ext cx="5559258" cy="3816429"/>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Code of Conduct</a:t>
            </a:r>
            <a:endParaRPr lang="en-GB" sz="1600" dirty="0">
              <a:solidFill>
                <a:srgbClr val="093F7D"/>
              </a:solidFill>
            </a:endParaRPr>
          </a:p>
          <a:p>
            <a:endParaRPr lang="en-GB" dirty="0">
              <a:solidFill>
                <a:srgbClr val="093F7D"/>
              </a:solidFill>
            </a:endParaRPr>
          </a:p>
          <a:p>
            <a:r>
              <a:rPr lang="en-GB" sz="1200" dirty="0">
                <a:solidFill>
                  <a:srgbClr val="093F7D"/>
                </a:solidFill>
                <a:latin typeface="Arial" panose="020B0604020202020204" pitchFamily="34" charset="0"/>
                <a:cs typeface="Arial" panose="020B0604020202020204" pitchFamily="34" charset="0"/>
              </a:rPr>
              <a:t>We have a high expectation of all learners who attend ByD.  Learners are expected to follow and adhere to code of conduct or school rules.  Learners are always encouraged to make positive choices and think through the consequences of their behaviour on their learning and the learning of others. </a:t>
            </a:r>
          </a:p>
          <a:p>
            <a:endParaRPr lang="en-GB" sz="1200" b="1"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The following code of conduct has been established at the centre:</a:t>
            </a:r>
          </a:p>
          <a:p>
            <a:endParaRPr lang="en-GB" sz="1200" b="1"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We arrive on time for all sessions quietly and calmly</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We follow directions when asked</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We keep hands, feet and objects to ourselves</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We speak to each other appropriately using polite language</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We remain at our workplace and on task</a:t>
            </a:r>
          </a:p>
        </p:txBody>
      </p:sp>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6" name="Rectangle 5">
            <a:extLst>
              <a:ext uri="{FF2B5EF4-FFF2-40B4-BE49-F238E27FC236}">
                <a16:creationId xmlns:a16="http://schemas.microsoft.com/office/drawing/2014/main" id="{64998D67-1F65-469C-9474-C65E561EC757}"/>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a:extLst>
              <a:ext uri="{FF2B5EF4-FFF2-40B4-BE49-F238E27FC236}">
                <a16:creationId xmlns:a16="http://schemas.microsoft.com/office/drawing/2014/main" id="{6C61EE41-C90E-4374-804C-D68DB5241531}"/>
              </a:ext>
            </a:extLst>
          </p:cNvPr>
          <p:cNvGraphicFramePr>
            <a:graphicFrameLocks noChangeAspect="1"/>
          </p:cNvGraphicFramePr>
          <p:nvPr>
            <p:extLst>
              <p:ext uri="{D42A27DB-BD31-4B8C-83A1-F6EECF244321}">
                <p14:modId xmlns:p14="http://schemas.microsoft.com/office/powerpoint/2010/main" val="1325721875"/>
              </p:ext>
            </p:extLst>
          </p:nvPr>
        </p:nvGraphicFramePr>
        <p:xfrm>
          <a:off x="90742" y="457200"/>
          <a:ext cx="756982" cy="745958"/>
        </p:xfrm>
        <a:graphic>
          <a:graphicData uri="http://schemas.openxmlformats.org/presentationml/2006/ole">
            <mc:AlternateContent xmlns:mc="http://schemas.openxmlformats.org/markup-compatibility/2006">
              <mc:Choice xmlns:v="urn:schemas-microsoft-com:vml" Requires="v">
                <p:oleObj spid="_x0000_s9418" r:id="rId4" imgW="2615760" imgH="2577600" progId="">
                  <p:embed/>
                </p:oleObj>
              </mc:Choice>
              <mc:Fallback>
                <p:oleObj r:id="rId4" imgW="2615760" imgH="2577600" progId="">
                  <p:embed/>
                  <p:pic>
                    <p:nvPicPr>
                      <p:cNvPr id="0" name=""/>
                      <p:cNvPicPr/>
                      <p:nvPr/>
                    </p:nvPicPr>
                    <p:blipFill>
                      <a:blip r:embed="rId5"/>
                      <a:stretch>
                        <a:fillRect/>
                      </a:stretch>
                    </p:blipFill>
                    <p:spPr>
                      <a:xfrm>
                        <a:off x="90742" y="457200"/>
                        <a:ext cx="756982" cy="74595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8635DBD-C2BF-4960-AF75-C695A3BDC362}"/>
              </a:ext>
            </a:extLst>
          </p:cNvPr>
          <p:cNvSpPr txBox="1"/>
          <p:nvPr/>
        </p:nvSpPr>
        <p:spPr>
          <a:xfrm>
            <a:off x="1130300" y="4545098"/>
            <a:ext cx="5559258" cy="1969770"/>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Attendance</a:t>
            </a:r>
            <a:endParaRPr lang="en-GB" sz="1600" dirty="0">
              <a:solidFill>
                <a:srgbClr val="093F7D"/>
              </a:solidFill>
            </a:endParaRPr>
          </a:p>
          <a:p>
            <a:endParaRPr lang="en-GB" dirty="0">
              <a:solidFill>
                <a:srgbClr val="093F7D"/>
              </a:solidFill>
            </a:endParaRPr>
          </a:p>
          <a:p>
            <a:r>
              <a:rPr lang="en-GB" sz="1200" dirty="0">
                <a:solidFill>
                  <a:srgbClr val="093F7D"/>
                </a:solidFill>
                <a:latin typeface="Arial" panose="020B0604020202020204" pitchFamily="34" charset="0"/>
                <a:cs typeface="Arial" panose="020B0604020202020204" pitchFamily="34" charset="0"/>
              </a:rPr>
              <a:t>There will be an induction period to help you settle in. Learners are expected to attend all aspects of their programme. The Attendance Officer or Education Welfare Officer will be notified in cases of unauthorised absence. Poor attendance may result in prosecution or loss of place. Please notify the school office by calling </a:t>
            </a:r>
            <a:r>
              <a:rPr lang="en-GB" sz="1100" dirty="0">
                <a:solidFill>
                  <a:srgbClr val="093F7D"/>
                </a:solidFill>
                <a:latin typeface="Arial" panose="020B0604020202020204" pitchFamily="34" charset="0"/>
                <a:cs typeface="Arial" panose="020B0604020202020204" pitchFamily="34" charset="0"/>
              </a:rPr>
              <a:t>02920 529 398 </a:t>
            </a:r>
            <a:r>
              <a:rPr lang="en-GB" sz="1200" dirty="0">
                <a:solidFill>
                  <a:srgbClr val="093F7D"/>
                </a:solidFill>
                <a:latin typeface="Arial" panose="020B0604020202020204" pitchFamily="34" charset="0"/>
                <a:cs typeface="Arial" panose="020B0604020202020204" pitchFamily="34" charset="0"/>
              </a:rPr>
              <a:t>or emailing </a:t>
            </a:r>
            <a:r>
              <a:rPr lang="en-GB" sz="1100" dirty="0">
                <a:solidFill>
                  <a:srgbClr val="093F7D"/>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schooladmin@brynyderyn.cardiff.sch,uk</a:t>
            </a:r>
            <a:r>
              <a:rPr lang="en-GB" sz="1100" dirty="0">
                <a:solidFill>
                  <a:srgbClr val="093F7D"/>
                </a:solidFill>
                <a:latin typeface="Arial" panose="020B0604020202020204" pitchFamily="34" charset="0"/>
                <a:cs typeface="Arial" panose="020B0604020202020204" pitchFamily="34" charset="0"/>
              </a:rPr>
              <a:t> </a:t>
            </a:r>
            <a:r>
              <a:rPr lang="en-GB" sz="1200" dirty="0">
                <a:solidFill>
                  <a:srgbClr val="093F7D"/>
                </a:solidFill>
                <a:latin typeface="Arial" panose="020B0604020202020204" pitchFamily="34" charset="0"/>
                <a:cs typeface="Arial" panose="020B0604020202020204" pitchFamily="34" charset="0"/>
              </a:rPr>
              <a:t>with the name of your child, the reason for the absence and the likely duration. </a:t>
            </a:r>
            <a:endParaRPr lang="en-GB" dirty="0">
              <a:solidFill>
                <a:srgbClr val="093F7D"/>
              </a:solidFill>
            </a:endParaRPr>
          </a:p>
        </p:txBody>
      </p:sp>
      <p:graphicFrame>
        <p:nvGraphicFramePr>
          <p:cNvPr id="3" name="Object 2">
            <a:extLst>
              <a:ext uri="{FF2B5EF4-FFF2-40B4-BE49-F238E27FC236}">
                <a16:creationId xmlns:a16="http://schemas.microsoft.com/office/drawing/2014/main" id="{01E2440E-9CEA-41B5-A312-9253B8A36BB4}"/>
              </a:ext>
            </a:extLst>
          </p:cNvPr>
          <p:cNvGraphicFramePr>
            <a:graphicFrameLocks noChangeAspect="1"/>
          </p:cNvGraphicFramePr>
          <p:nvPr>
            <p:extLst>
              <p:ext uri="{D42A27DB-BD31-4B8C-83A1-F6EECF244321}">
                <p14:modId xmlns:p14="http://schemas.microsoft.com/office/powerpoint/2010/main" val="3054184210"/>
              </p:ext>
            </p:extLst>
          </p:nvPr>
        </p:nvGraphicFramePr>
        <p:xfrm>
          <a:off x="90742" y="4545098"/>
          <a:ext cx="756982" cy="745958"/>
        </p:xfrm>
        <a:graphic>
          <a:graphicData uri="http://schemas.openxmlformats.org/presentationml/2006/ole">
            <mc:AlternateContent xmlns:mc="http://schemas.openxmlformats.org/markup-compatibility/2006">
              <mc:Choice xmlns:v="urn:schemas-microsoft-com:vml" Requires="v">
                <p:oleObj spid="_x0000_s9419" r:id="rId7" imgW="2615760" imgH="2577600" progId="">
                  <p:embed/>
                </p:oleObj>
              </mc:Choice>
              <mc:Fallback>
                <p:oleObj r:id="rId7" imgW="2615760" imgH="2577600" progId="">
                  <p:embed/>
                  <p:pic>
                    <p:nvPicPr>
                      <p:cNvPr id="0" name=""/>
                      <p:cNvPicPr/>
                      <p:nvPr/>
                    </p:nvPicPr>
                    <p:blipFill>
                      <a:blip r:embed="rId8"/>
                      <a:stretch>
                        <a:fillRect/>
                      </a:stretch>
                    </p:blipFill>
                    <p:spPr>
                      <a:xfrm>
                        <a:off x="90742" y="4545098"/>
                        <a:ext cx="756982" cy="74595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EC181796-E36C-44F8-99F0-50ABBB1FBEDE}"/>
              </a:ext>
            </a:extLst>
          </p:cNvPr>
          <p:cNvSpPr txBox="1"/>
          <p:nvPr/>
        </p:nvSpPr>
        <p:spPr>
          <a:xfrm>
            <a:off x="1130300" y="6786338"/>
            <a:ext cx="5559258" cy="1969770"/>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Equal Opportunities</a:t>
            </a:r>
            <a:endParaRPr lang="en-GB" sz="1600" dirty="0">
              <a:solidFill>
                <a:srgbClr val="093F7D"/>
              </a:solidFill>
            </a:endParaRPr>
          </a:p>
          <a:p>
            <a:endParaRPr lang="en-GB" dirty="0">
              <a:solidFill>
                <a:srgbClr val="093F7D"/>
              </a:solidFill>
            </a:endParaRPr>
          </a:p>
          <a:p>
            <a:r>
              <a:rPr lang="en-GB" sz="1200" dirty="0">
                <a:solidFill>
                  <a:srgbClr val="093F7D"/>
                </a:solidFill>
                <a:latin typeface="Arial" panose="020B0604020202020204" pitchFamily="34" charset="0"/>
                <a:cs typeface="Arial" panose="020B0604020202020204" pitchFamily="34" charset="0"/>
              </a:rPr>
              <a:t>The curriculum and all aspects of school life are founded on a rejection of discrimination against learners and staff on grounds of gender, disability, race, age,  sexual orientation, religion, ethnicity or culture. Each of these categories features prominently in Personal and Social Education, staff inset and assemblies. Further details are to be found in the School’s Strategic Equalities Policy. </a:t>
            </a:r>
            <a:endParaRPr lang="en-GB" dirty="0">
              <a:solidFill>
                <a:srgbClr val="093F7D"/>
              </a:solidFill>
            </a:endParaRPr>
          </a:p>
        </p:txBody>
      </p:sp>
      <p:graphicFrame>
        <p:nvGraphicFramePr>
          <p:cNvPr id="4" name="Object 3">
            <a:extLst>
              <a:ext uri="{FF2B5EF4-FFF2-40B4-BE49-F238E27FC236}">
                <a16:creationId xmlns:a16="http://schemas.microsoft.com/office/drawing/2014/main" id="{103E1725-2C98-430B-93F4-E0699DA4CFD0}"/>
              </a:ext>
            </a:extLst>
          </p:cNvPr>
          <p:cNvGraphicFramePr>
            <a:graphicFrameLocks noChangeAspect="1"/>
          </p:cNvGraphicFramePr>
          <p:nvPr>
            <p:extLst>
              <p:ext uri="{D42A27DB-BD31-4B8C-83A1-F6EECF244321}">
                <p14:modId xmlns:p14="http://schemas.microsoft.com/office/powerpoint/2010/main" val="3430262291"/>
              </p:ext>
            </p:extLst>
          </p:nvPr>
        </p:nvGraphicFramePr>
        <p:xfrm>
          <a:off x="90742" y="6786338"/>
          <a:ext cx="756982" cy="745958"/>
        </p:xfrm>
        <a:graphic>
          <a:graphicData uri="http://schemas.openxmlformats.org/presentationml/2006/ole">
            <mc:AlternateContent xmlns:mc="http://schemas.openxmlformats.org/markup-compatibility/2006">
              <mc:Choice xmlns:v="urn:schemas-microsoft-com:vml" Requires="v">
                <p:oleObj spid="_x0000_s9420" r:id="rId9" imgW="2615760" imgH="2577600" progId="">
                  <p:embed/>
                </p:oleObj>
              </mc:Choice>
              <mc:Fallback>
                <p:oleObj r:id="rId9" imgW="2615760" imgH="2577600" progId="">
                  <p:embed/>
                  <p:pic>
                    <p:nvPicPr>
                      <p:cNvPr id="0" name=""/>
                      <p:cNvPicPr/>
                      <p:nvPr/>
                    </p:nvPicPr>
                    <p:blipFill>
                      <a:blip r:embed="rId10"/>
                      <a:stretch>
                        <a:fillRect/>
                      </a:stretch>
                    </p:blipFill>
                    <p:spPr>
                      <a:xfrm>
                        <a:off x="90742" y="6786338"/>
                        <a:ext cx="756982" cy="745958"/>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EC6FA8C6-5794-4100-BA7A-AC994C60178E}"/>
              </a:ext>
            </a:extLst>
          </p:cNvPr>
          <p:cNvSpPr txBox="1"/>
          <p:nvPr/>
        </p:nvSpPr>
        <p:spPr>
          <a:xfrm>
            <a:off x="239590" y="9146388"/>
            <a:ext cx="539082"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043844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385023" y="457200"/>
            <a:ext cx="5342010" cy="4924425"/>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Engagement Management</a:t>
            </a:r>
          </a:p>
          <a:p>
            <a:endParaRPr lang="en-GB"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To enable learners to improve and develop positive strategies to manage their behaviour, the centre implements a system that rewards positive engagement through a system of points and commendations. During each lesson up to twenty-five points are awarded when learners demonstrate positive and appropriate engagement that adheres to the school’s code of conduct and expectations. Commendations are also given to highlight effort, encourage learners who remain on task and reward those who re-engage positively with classroom tasks after some difficulty. Certificates and prizes are awarded regularly. Parents/carers are texted daily with the learners score.</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At the centre, staff acknowledge that learners who attend ByD have varying degrees of social, emotional and behavioural difficulties that impact on their learning and the learning of others. Staff will support, offer guidance and reinforce positive aspects of an individual’s behaviour. However, consequences are implemented if and when a learner repeatedly demonstrates inappropriate behaviour.  </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Consequences can include loss of rewards, period of reflection away from peers, telephone calls to parents, during school or after school reflection, warning letter home and more serious cases may result in a fixed-term exclusion being imposed.</a:t>
            </a:r>
          </a:p>
        </p:txBody>
      </p:sp>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9" y="8756108"/>
            <a:ext cx="862115" cy="1149892"/>
          </a:xfrm>
          <a:prstGeom prst="rect">
            <a:avLst/>
          </a:prstGeom>
        </p:spPr>
      </p:pic>
      <p:sp>
        <p:nvSpPr>
          <p:cNvPr id="6" name="Rectangle 5">
            <a:extLst>
              <a:ext uri="{FF2B5EF4-FFF2-40B4-BE49-F238E27FC236}">
                <a16:creationId xmlns:a16="http://schemas.microsoft.com/office/drawing/2014/main" id="{574F30B2-CA38-400E-B81C-EF73371B9E1C}"/>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a:extLst>
              <a:ext uri="{FF2B5EF4-FFF2-40B4-BE49-F238E27FC236}">
                <a16:creationId xmlns:a16="http://schemas.microsoft.com/office/drawing/2014/main" id="{BEB0578A-AE3E-47D7-A4E5-AA5EC9021C5E}"/>
              </a:ext>
            </a:extLst>
          </p:cNvPr>
          <p:cNvGraphicFramePr>
            <a:graphicFrameLocks noChangeAspect="1"/>
          </p:cNvGraphicFramePr>
          <p:nvPr>
            <p:extLst>
              <p:ext uri="{D42A27DB-BD31-4B8C-83A1-F6EECF244321}">
                <p14:modId xmlns:p14="http://schemas.microsoft.com/office/powerpoint/2010/main" val="4260761797"/>
              </p:ext>
            </p:extLst>
          </p:nvPr>
        </p:nvGraphicFramePr>
        <p:xfrm>
          <a:off x="5981070" y="457200"/>
          <a:ext cx="840794" cy="787734"/>
        </p:xfrm>
        <a:graphic>
          <a:graphicData uri="http://schemas.openxmlformats.org/presentationml/2006/ole">
            <mc:AlternateContent xmlns:mc="http://schemas.openxmlformats.org/markup-compatibility/2006">
              <mc:Choice xmlns:v="urn:schemas-microsoft-com:vml" Requires="v">
                <p:oleObj spid="_x0000_s12423" r:id="rId4" imgW="2615760" imgH="2450520" progId="">
                  <p:embed/>
                </p:oleObj>
              </mc:Choice>
              <mc:Fallback>
                <p:oleObj r:id="rId4" imgW="2615760" imgH="2450520" progId="">
                  <p:embed/>
                  <p:pic>
                    <p:nvPicPr>
                      <p:cNvPr id="0" name=""/>
                      <p:cNvPicPr/>
                      <p:nvPr/>
                    </p:nvPicPr>
                    <p:blipFill>
                      <a:blip r:embed="rId5"/>
                      <a:stretch>
                        <a:fillRect/>
                      </a:stretch>
                    </p:blipFill>
                    <p:spPr>
                      <a:xfrm>
                        <a:off x="5981070" y="457200"/>
                        <a:ext cx="840794" cy="787734"/>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C74856BA-C44B-4370-A43B-31C85FFA3BC3}"/>
              </a:ext>
            </a:extLst>
          </p:cNvPr>
          <p:cNvSpPr txBox="1"/>
          <p:nvPr/>
        </p:nvSpPr>
        <p:spPr>
          <a:xfrm>
            <a:off x="382377" y="5499206"/>
            <a:ext cx="5342010" cy="2708434"/>
          </a:xfrm>
          <a:prstGeom prst="rect">
            <a:avLst/>
          </a:prstGeom>
          <a:noFill/>
        </p:spPr>
        <p:txBody>
          <a:bodyPr wrap="square" rtlCol="0">
            <a:spAutoFit/>
          </a:bodyPr>
          <a:lstStyle/>
          <a:p>
            <a:r>
              <a:rPr lang="en-GB" sz="2800" b="1" dirty="0">
                <a:solidFill>
                  <a:srgbClr val="093F7D"/>
                </a:solidFill>
                <a:latin typeface="Arial" panose="020B0604020202020204" pitchFamily="34" charset="0"/>
                <a:cs typeface="Arial" panose="020B0604020202020204" pitchFamily="34" charset="0"/>
              </a:rPr>
              <a:t>Additional Learning Needs</a:t>
            </a:r>
            <a:endParaRPr lang="en-GB" sz="2000" b="1" i="1" dirty="0">
              <a:solidFill>
                <a:srgbClr val="093F7D"/>
              </a:solidFill>
              <a:latin typeface="Arial" panose="020B0604020202020204" pitchFamily="34" charset="0"/>
              <a:cs typeface="Arial" panose="020B0604020202020204" pitchFamily="34" charset="0"/>
            </a:endParaRPr>
          </a:p>
          <a:p>
            <a:endParaRPr lang="en-GB" sz="16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The Additional Learning Needs (ALN) policy is part of the school’s commitment to inclusion for all. Learners are at school action plus under the code of practice and some are statemented. All learners have access to the broadest curriculum possible.</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ByD will identify where learners have barriers to learning which are hampering access to the curriculum and will provide additional support tailored to their individual needs. Intervention and support are given to ensure learners with ALN achieve their maximum potential. </a:t>
            </a:r>
          </a:p>
          <a:p>
            <a:endParaRPr lang="en-GB" dirty="0">
              <a:solidFill>
                <a:srgbClr val="093F7D"/>
              </a:solidFill>
            </a:endParaRPr>
          </a:p>
        </p:txBody>
      </p:sp>
      <p:graphicFrame>
        <p:nvGraphicFramePr>
          <p:cNvPr id="10" name="Object 9">
            <a:extLst>
              <a:ext uri="{FF2B5EF4-FFF2-40B4-BE49-F238E27FC236}">
                <a16:creationId xmlns:a16="http://schemas.microsoft.com/office/drawing/2014/main" id="{FEDFC192-7B0D-4293-9214-D084BF2D6CDD}"/>
              </a:ext>
            </a:extLst>
          </p:cNvPr>
          <p:cNvGraphicFramePr>
            <a:graphicFrameLocks noChangeAspect="1"/>
          </p:cNvGraphicFramePr>
          <p:nvPr>
            <p:extLst>
              <p:ext uri="{D42A27DB-BD31-4B8C-83A1-F6EECF244321}">
                <p14:modId xmlns:p14="http://schemas.microsoft.com/office/powerpoint/2010/main" val="3914609926"/>
              </p:ext>
            </p:extLst>
          </p:nvPr>
        </p:nvGraphicFramePr>
        <p:xfrm>
          <a:off x="6010276" y="5499206"/>
          <a:ext cx="756982" cy="745958"/>
        </p:xfrm>
        <a:graphic>
          <a:graphicData uri="http://schemas.openxmlformats.org/presentationml/2006/ole">
            <mc:AlternateContent xmlns:mc="http://schemas.openxmlformats.org/markup-compatibility/2006">
              <mc:Choice xmlns:v="urn:schemas-microsoft-com:vml" Requires="v">
                <p:oleObj spid="_x0000_s12424" r:id="rId6" imgW="2615760" imgH="2577600" progId="">
                  <p:embed/>
                </p:oleObj>
              </mc:Choice>
              <mc:Fallback>
                <p:oleObj r:id="rId6" imgW="2615760" imgH="2577600" progId="">
                  <p:embed/>
                  <p:pic>
                    <p:nvPicPr>
                      <p:cNvPr id="2" name="Object 1">
                        <a:extLst>
                          <a:ext uri="{FF2B5EF4-FFF2-40B4-BE49-F238E27FC236}">
                            <a16:creationId xmlns:a16="http://schemas.microsoft.com/office/drawing/2014/main" id="{B4C75232-FCB5-45E2-9687-02BE478C1666}"/>
                          </a:ext>
                        </a:extLst>
                      </p:cNvPr>
                      <p:cNvPicPr/>
                      <p:nvPr/>
                    </p:nvPicPr>
                    <p:blipFill>
                      <a:blip r:embed="rId7"/>
                      <a:stretch>
                        <a:fillRect/>
                      </a:stretch>
                    </p:blipFill>
                    <p:spPr>
                      <a:xfrm>
                        <a:off x="6010276" y="5499206"/>
                        <a:ext cx="756982" cy="7459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7AD4D92-9807-43C8-BEB4-98F12B7D687E}"/>
              </a:ext>
            </a:extLst>
          </p:cNvPr>
          <p:cNvSpPr txBox="1"/>
          <p:nvPr/>
        </p:nvSpPr>
        <p:spPr>
          <a:xfrm>
            <a:off x="6169191" y="9146388"/>
            <a:ext cx="43915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99307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6" name="Rectangle 5">
            <a:extLst>
              <a:ext uri="{FF2B5EF4-FFF2-40B4-BE49-F238E27FC236}">
                <a16:creationId xmlns:a16="http://schemas.microsoft.com/office/drawing/2014/main" id="{64998D67-1F65-469C-9474-C65E561EC757}"/>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B8635DBD-C2BF-4960-AF75-C695A3BDC362}"/>
              </a:ext>
            </a:extLst>
          </p:cNvPr>
          <p:cNvSpPr txBox="1"/>
          <p:nvPr/>
        </p:nvSpPr>
        <p:spPr>
          <a:xfrm>
            <a:off x="1130300" y="458553"/>
            <a:ext cx="5559258" cy="1769715"/>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Example Timetable</a:t>
            </a:r>
          </a:p>
          <a:p>
            <a:endParaRPr lang="en-GB"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Here is how the school day will look:</a:t>
            </a:r>
          </a:p>
          <a:p>
            <a:endParaRPr lang="en-GB" sz="1200" dirty="0">
              <a:solidFill>
                <a:srgbClr val="093F7D"/>
              </a:solidFill>
              <a:latin typeface="Arial" panose="020B0604020202020204" pitchFamily="34" charset="0"/>
              <a:cs typeface="Arial" panose="020B0604020202020204" pitchFamily="34" charset="0"/>
            </a:endParaRPr>
          </a:p>
          <a:p>
            <a:endParaRPr lang="en-GB" sz="1200" dirty="0">
              <a:solidFill>
                <a:srgbClr val="093F7D"/>
              </a:solidFill>
              <a:latin typeface="Arial" panose="020B0604020202020204" pitchFamily="34" charset="0"/>
              <a:cs typeface="Arial" panose="020B0604020202020204" pitchFamily="34" charset="0"/>
            </a:endParaRPr>
          </a:p>
          <a:p>
            <a:endParaRPr lang="en-GB" sz="1200" dirty="0">
              <a:solidFill>
                <a:srgbClr val="093F7D"/>
              </a:solidFill>
              <a:latin typeface="Arial" panose="020B0604020202020204" pitchFamily="34" charset="0"/>
              <a:cs typeface="Arial" panose="020B0604020202020204" pitchFamily="34" charset="0"/>
            </a:endParaRPr>
          </a:p>
          <a:p>
            <a:endParaRPr lang="en-GB" sz="1100" dirty="0">
              <a:solidFill>
                <a:srgbClr val="093F7D"/>
              </a:solidFill>
            </a:endParaRPr>
          </a:p>
        </p:txBody>
      </p:sp>
      <p:graphicFrame>
        <p:nvGraphicFramePr>
          <p:cNvPr id="12" name="Object 11">
            <a:extLst>
              <a:ext uri="{FF2B5EF4-FFF2-40B4-BE49-F238E27FC236}">
                <a16:creationId xmlns:a16="http://schemas.microsoft.com/office/drawing/2014/main" id="{63EC11B2-DA5B-43E2-94F0-C3C6163C27F8}"/>
              </a:ext>
            </a:extLst>
          </p:cNvPr>
          <p:cNvGraphicFramePr>
            <a:graphicFrameLocks noChangeAspect="1"/>
          </p:cNvGraphicFramePr>
          <p:nvPr>
            <p:extLst/>
          </p:nvPr>
        </p:nvGraphicFramePr>
        <p:xfrm>
          <a:off x="80546" y="458553"/>
          <a:ext cx="777373" cy="786853"/>
        </p:xfrm>
        <a:graphic>
          <a:graphicData uri="http://schemas.openxmlformats.org/presentationml/2006/ole">
            <mc:AlternateContent xmlns:mc="http://schemas.openxmlformats.org/markup-compatibility/2006">
              <mc:Choice xmlns:v="urn:schemas-microsoft-com:vml" Requires="v">
                <p:oleObj spid="_x0000_s22576" r:id="rId4" imgW="1041120" imgH="1053720" progId="">
                  <p:embed/>
                </p:oleObj>
              </mc:Choice>
              <mc:Fallback>
                <p:oleObj r:id="rId4" imgW="1041120" imgH="1053720" progId="">
                  <p:embed/>
                  <p:pic>
                    <p:nvPicPr>
                      <p:cNvPr id="12" name="Object 11">
                        <a:extLst>
                          <a:ext uri="{FF2B5EF4-FFF2-40B4-BE49-F238E27FC236}">
                            <a16:creationId xmlns:a16="http://schemas.microsoft.com/office/drawing/2014/main" id="{63EC11B2-DA5B-43E2-94F0-C3C6163C27F8}"/>
                          </a:ext>
                        </a:extLst>
                      </p:cNvPr>
                      <p:cNvPicPr/>
                      <p:nvPr/>
                    </p:nvPicPr>
                    <p:blipFill>
                      <a:blip r:embed="rId5"/>
                      <a:stretch>
                        <a:fillRect/>
                      </a:stretch>
                    </p:blipFill>
                    <p:spPr>
                      <a:xfrm>
                        <a:off x="80546" y="458553"/>
                        <a:ext cx="777373" cy="78685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BB9C3EFE-71F4-40DE-BE06-7626B12AE08C}"/>
              </a:ext>
            </a:extLst>
          </p:cNvPr>
          <p:cNvSpPr txBox="1"/>
          <p:nvPr/>
        </p:nvSpPr>
        <p:spPr>
          <a:xfrm>
            <a:off x="239590" y="9146388"/>
            <a:ext cx="539082"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13</a:t>
            </a:r>
          </a:p>
        </p:txBody>
      </p:sp>
      <p:pic>
        <p:nvPicPr>
          <p:cNvPr id="3" name="Picture 2">
            <a:extLst>
              <a:ext uri="{FF2B5EF4-FFF2-40B4-BE49-F238E27FC236}">
                <a16:creationId xmlns:a16="http://schemas.microsoft.com/office/drawing/2014/main" id="{5E8161F3-F94A-46B4-9E5E-21138B86FB65}"/>
              </a:ext>
            </a:extLst>
          </p:cNvPr>
          <p:cNvPicPr>
            <a:picLocks noChangeAspect="1"/>
          </p:cNvPicPr>
          <p:nvPr/>
        </p:nvPicPr>
        <p:blipFill>
          <a:blip r:embed="rId6"/>
          <a:stretch>
            <a:fillRect/>
          </a:stretch>
        </p:blipFill>
        <p:spPr>
          <a:xfrm>
            <a:off x="938467" y="1404081"/>
            <a:ext cx="5661372" cy="6907815"/>
          </a:xfrm>
          <a:prstGeom prst="rect">
            <a:avLst/>
          </a:prstGeom>
        </p:spPr>
      </p:pic>
    </p:spTree>
    <p:extLst>
      <p:ext uri="{BB962C8B-B14F-4D97-AF65-F5344CB8AC3E}">
        <p14:creationId xmlns:p14="http://schemas.microsoft.com/office/powerpoint/2010/main" val="98323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9" y="8756108"/>
            <a:ext cx="862115" cy="1149892"/>
          </a:xfrm>
          <a:prstGeom prst="rect">
            <a:avLst/>
          </a:prstGeom>
        </p:spPr>
      </p:pic>
      <p:sp>
        <p:nvSpPr>
          <p:cNvPr id="6" name="Rectangle 5">
            <a:extLst>
              <a:ext uri="{FF2B5EF4-FFF2-40B4-BE49-F238E27FC236}">
                <a16:creationId xmlns:a16="http://schemas.microsoft.com/office/drawing/2014/main" id="{574F30B2-CA38-400E-B81C-EF73371B9E1C}"/>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74856BA-C44B-4370-A43B-31C85FFA3BC3}"/>
              </a:ext>
            </a:extLst>
          </p:cNvPr>
          <p:cNvSpPr txBox="1"/>
          <p:nvPr/>
        </p:nvSpPr>
        <p:spPr>
          <a:xfrm>
            <a:off x="214209" y="457200"/>
            <a:ext cx="5342010" cy="1231106"/>
          </a:xfrm>
          <a:prstGeom prst="rect">
            <a:avLst/>
          </a:prstGeom>
          <a:noFill/>
        </p:spPr>
        <p:txBody>
          <a:bodyPr wrap="square" rtlCol="0">
            <a:spAutoFit/>
          </a:bodyPr>
          <a:lstStyle/>
          <a:p>
            <a:r>
              <a:rPr lang="en-GB" sz="2800" b="1" dirty="0">
                <a:solidFill>
                  <a:srgbClr val="093F7D"/>
                </a:solidFill>
                <a:latin typeface="Arial" panose="020B0604020202020204" pitchFamily="34" charset="0"/>
                <a:cs typeface="Arial" panose="020B0604020202020204" pitchFamily="34" charset="0"/>
              </a:rPr>
              <a:t>Learner Thoughts</a:t>
            </a:r>
            <a:endParaRPr lang="en-GB" sz="2000" b="1" i="1" dirty="0">
              <a:solidFill>
                <a:srgbClr val="093F7D"/>
              </a:solidFill>
              <a:latin typeface="Arial" panose="020B0604020202020204" pitchFamily="34" charset="0"/>
              <a:cs typeface="Arial" panose="020B0604020202020204" pitchFamily="34" charset="0"/>
            </a:endParaRPr>
          </a:p>
          <a:p>
            <a:endParaRPr lang="en-GB" sz="16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Hear what our learners say about Bryn y Deryn.</a:t>
            </a:r>
          </a:p>
          <a:p>
            <a:endParaRPr lang="en-GB" dirty="0">
              <a:solidFill>
                <a:srgbClr val="093F7D"/>
              </a:solidFill>
            </a:endParaRPr>
          </a:p>
        </p:txBody>
      </p:sp>
      <p:graphicFrame>
        <p:nvGraphicFramePr>
          <p:cNvPr id="14" name="Object 13">
            <a:extLst>
              <a:ext uri="{FF2B5EF4-FFF2-40B4-BE49-F238E27FC236}">
                <a16:creationId xmlns:a16="http://schemas.microsoft.com/office/drawing/2014/main" id="{4FCFDE26-9C6A-4495-9578-982CB5A19C2C}"/>
              </a:ext>
            </a:extLst>
          </p:cNvPr>
          <p:cNvGraphicFramePr>
            <a:graphicFrameLocks noChangeAspect="1"/>
          </p:cNvGraphicFramePr>
          <p:nvPr>
            <p:extLst/>
          </p:nvPr>
        </p:nvGraphicFramePr>
        <p:xfrm>
          <a:off x="5964926" y="457200"/>
          <a:ext cx="847682" cy="847682"/>
        </p:xfrm>
        <a:graphic>
          <a:graphicData uri="http://schemas.openxmlformats.org/presentationml/2006/ole">
            <mc:AlternateContent xmlns:mc="http://schemas.openxmlformats.org/markup-compatibility/2006">
              <mc:Choice xmlns:v="urn:schemas-microsoft-com:vml" Requires="v">
                <p:oleObj spid="_x0000_s23599" r:id="rId4" imgW="1244160" imgH="1244160" progId="">
                  <p:embed/>
                </p:oleObj>
              </mc:Choice>
              <mc:Fallback>
                <p:oleObj r:id="rId4" imgW="1244160" imgH="1244160" progId="">
                  <p:embed/>
                  <p:pic>
                    <p:nvPicPr>
                      <p:cNvPr id="14" name="Object 13">
                        <a:extLst>
                          <a:ext uri="{FF2B5EF4-FFF2-40B4-BE49-F238E27FC236}">
                            <a16:creationId xmlns:a16="http://schemas.microsoft.com/office/drawing/2014/main" id="{4FCFDE26-9C6A-4495-9578-982CB5A19C2C}"/>
                          </a:ext>
                        </a:extLst>
                      </p:cNvPr>
                      <p:cNvPicPr/>
                      <p:nvPr/>
                    </p:nvPicPr>
                    <p:blipFill>
                      <a:blip r:embed="rId5"/>
                      <a:stretch>
                        <a:fillRect/>
                      </a:stretch>
                    </p:blipFill>
                    <p:spPr>
                      <a:xfrm>
                        <a:off x="5964926" y="457200"/>
                        <a:ext cx="847682" cy="847682"/>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482A7CC-32D8-4EFC-A852-3496FBDA4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406" y="6894075"/>
            <a:ext cx="2206752" cy="1920240"/>
          </a:xfrm>
          <a:prstGeom prst="rect">
            <a:avLst/>
          </a:prstGeom>
        </p:spPr>
      </p:pic>
      <p:pic>
        <p:nvPicPr>
          <p:cNvPr id="7" name="Picture 6">
            <a:extLst>
              <a:ext uri="{FF2B5EF4-FFF2-40B4-BE49-F238E27FC236}">
                <a16:creationId xmlns:a16="http://schemas.microsoft.com/office/drawing/2014/main" id="{EB694723-BEF8-41AE-B971-9D1B4AF74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082" y="4172712"/>
            <a:ext cx="2773680" cy="1560576"/>
          </a:xfrm>
          <a:prstGeom prst="rect">
            <a:avLst/>
          </a:prstGeom>
        </p:spPr>
      </p:pic>
      <p:pic>
        <p:nvPicPr>
          <p:cNvPr id="12" name="Picture 11">
            <a:extLst>
              <a:ext uri="{FF2B5EF4-FFF2-40B4-BE49-F238E27FC236}">
                <a16:creationId xmlns:a16="http://schemas.microsoft.com/office/drawing/2014/main" id="{3B440460-0ADE-444A-A4C1-2A6C8F5A19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690" y="2162646"/>
            <a:ext cx="2206752" cy="1920240"/>
          </a:xfrm>
          <a:prstGeom prst="rect">
            <a:avLst/>
          </a:prstGeom>
        </p:spPr>
      </p:pic>
      <p:pic>
        <p:nvPicPr>
          <p:cNvPr id="15" name="Picture 14">
            <a:extLst>
              <a:ext uri="{FF2B5EF4-FFF2-40B4-BE49-F238E27FC236}">
                <a16:creationId xmlns:a16="http://schemas.microsoft.com/office/drawing/2014/main" id="{D7688E15-AE5B-4500-AA99-2A27C476FB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718" y="6165603"/>
            <a:ext cx="3048000" cy="1688592"/>
          </a:xfrm>
          <a:prstGeom prst="rect">
            <a:avLst/>
          </a:prstGeom>
        </p:spPr>
      </p:pic>
      <p:pic>
        <p:nvPicPr>
          <p:cNvPr id="17" name="Picture 16">
            <a:extLst>
              <a:ext uri="{FF2B5EF4-FFF2-40B4-BE49-F238E27FC236}">
                <a16:creationId xmlns:a16="http://schemas.microsoft.com/office/drawing/2014/main" id="{329727F1-A0B5-4717-9894-E7FC7EE989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9922" y="1336655"/>
            <a:ext cx="2225040" cy="2157984"/>
          </a:xfrm>
          <a:prstGeom prst="rect">
            <a:avLst/>
          </a:prstGeom>
        </p:spPr>
      </p:pic>
      <p:sp>
        <p:nvSpPr>
          <p:cNvPr id="16" name="TextBox 15">
            <a:extLst>
              <a:ext uri="{FF2B5EF4-FFF2-40B4-BE49-F238E27FC236}">
                <a16:creationId xmlns:a16="http://schemas.microsoft.com/office/drawing/2014/main" id="{9192CE44-CB3C-4576-B8B4-E3902FD5200A}"/>
              </a:ext>
            </a:extLst>
          </p:cNvPr>
          <p:cNvSpPr txBox="1"/>
          <p:nvPr/>
        </p:nvSpPr>
        <p:spPr>
          <a:xfrm>
            <a:off x="6169191" y="9146388"/>
            <a:ext cx="43915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3714309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6" name="Rectangle 5">
            <a:extLst>
              <a:ext uri="{FF2B5EF4-FFF2-40B4-BE49-F238E27FC236}">
                <a16:creationId xmlns:a16="http://schemas.microsoft.com/office/drawing/2014/main" id="{096B8EFE-5741-4773-B5A4-CE248F74713A}"/>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B60ABD1-DE4E-49BC-932B-DB1B6E265DE3}"/>
              </a:ext>
            </a:extLst>
          </p:cNvPr>
          <p:cNvSpPr txBox="1"/>
          <p:nvPr/>
        </p:nvSpPr>
        <p:spPr>
          <a:xfrm>
            <a:off x="1172588" y="914400"/>
            <a:ext cx="5342010" cy="1292662"/>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Bullying</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Bullying will not be tolerated at ByD. Learners are encouraged to report any incidences of bullying that may occur at the centre. Each incident will be investigated thoroughly and measures implemented to resolve matters quickly.</a:t>
            </a:r>
          </a:p>
        </p:txBody>
      </p:sp>
      <p:sp>
        <p:nvSpPr>
          <p:cNvPr id="7" name="TextBox 6">
            <a:extLst>
              <a:ext uri="{FF2B5EF4-FFF2-40B4-BE49-F238E27FC236}">
                <a16:creationId xmlns:a16="http://schemas.microsoft.com/office/drawing/2014/main" id="{C4AD60B7-A5E8-46F4-80DE-063930C2497E}"/>
              </a:ext>
            </a:extLst>
          </p:cNvPr>
          <p:cNvSpPr txBox="1"/>
          <p:nvPr/>
        </p:nvSpPr>
        <p:spPr>
          <a:xfrm>
            <a:off x="1172588" y="2357405"/>
            <a:ext cx="5342010" cy="1107996"/>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Dangerous Substances, Materials and Objects</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Substances such as drugs, hazardous materials or dangerous objects will be treated as a police matter and will be dealt with accordingly and may include permanent exclusion. Referrals to support agencies may be made.</a:t>
            </a:r>
          </a:p>
        </p:txBody>
      </p:sp>
      <p:sp>
        <p:nvSpPr>
          <p:cNvPr id="8" name="TextBox 7">
            <a:extLst>
              <a:ext uri="{FF2B5EF4-FFF2-40B4-BE49-F238E27FC236}">
                <a16:creationId xmlns:a16="http://schemas.microsoft.com/office/drawing/2014/main" id="{1D8E5BBA-205C-4BDB-8807-BF1BD9CE80DA}"/>
              </a:ext>
            </a:extLst>
          </p:cNvPr>
          <p:cNvSpPr txBox="1"/>
          <p:nvPr/>
        </p:nvSpPr>
        <p:spPr>
          <a:xfrm>
            <a:off x="1172588" y="3615744"/>
            <a:ext cx="5342010" cy="923330"/>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Personal Equipment</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Learners are not allowed to use mobile phone in lessons as they can be a distraction. They can be used during break and lunchtimes.</a:t>
            </a:r>
          </a:p>
        </p:txBody>
      </p:sp>
      <p:sp>
        <p:nvSpPr>
          <p:cNvPr id="10" name="TextBox 9">
            <a:extLst>
              <a:ext uri="{FF2B5EF4-FFF2-40B4-BE49-F238E27FC236}">
                <a16:creationId xmlns:a16="http://schemas.microsoft.com/office/drawing/2014/main" id="{47DCAA4E-A74B-4714-B43F-54A528CACE4E}"/>
              </a:ext>
            </a:extLst>
          </p:cNvPr>
          <p:cNvSpPr txBox="1"/>
          <p:nvPr/>
        </p:nvSpPr>
        <p:spPr>
          <a:xfrm>
            <a:off x="1172588" y="4689131"/>
            <a:ext cx="5342010" cy="1138773"/>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Collective Worship</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Class based collective worship will take place in a variety of forms every day. Parents/Guardians have the option to withdraw learners from collective worship and have the right to see the collective worship policy.</a:t>
            </a:r>
          </a:p>
        </p:txBody>
      </p:sp>
      <p:sp>
        <p:nvSpPr>
          <p:cNvPr id="12" name="TextBox 11">
            <a:extLst>
              <a:ext uri="{FF2B5EF4-FFF2-40B4-BE49-F238E27FC236}">
                <a16:creationId xmlns:a16="http://schemas.microsoft.com/office/drawing/2014/main" id="{039A3129-807E-4BE1-9B47-30F878749497}"/>
              </a:ext>
            </a:extLst>
          </p:cNvPr>
          <p:cNvSpPr txBox="1"/>
          <p:nvPr/>
        </p:nvSpPr>
        <p:spPr>
          <a:xfrm>
            <a:off x="1172588" y="6154497"/>
            <a:ext cx="5342010" cy="1846659"/>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Charging and Remissions Policy</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ByD acknowledges the right of every person to receive free school education and understands that activities offered wholly or mainly during normal teaching time must be made available to all young people regardless of their parents’ ability or willingness to help meet the cost.</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ByD will not charge for activities offered, although parents may be asked to contribute towards any damage made by their child to school property. </a:t>
            </a:r>
          </a:p>
        </p:txBody>
      </p:sp>
      <p:sp>
        <p:nvSpPr>
          <p:cNvPr id="13" name="TextBox 12">
            <a:extLst>
              <a:ext uri="{FF2B5EF4-FFF2-40B4-BE49-F238E27FC236}">
                <a16:creationId xmlns:a16="http://schemas.microsoft.com/office/drawing/2014/main" id="{B2816184-25F0-45E5-85E8-55778F0281BE}"/>
              </a:ext>
            </a:extLst>
          </p:cNvPr>
          <p:cNvSpPr txBox="1"/>
          <p:nvPr/>
        </p:nvSpPr>
        <p:spPr>
          <a:xfrm>
            <a:off x="1172588" y="389783"/>
            <a:ext cx="5342010" cy="584775"/>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Further Information</a:t>
            </a:r>
            <a:endParaRPr lang="en-GB" sz="2000" dirty="0">
              <a:solidFill>
                <a:srgbClr val="093F7D"/>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19486FB1-1B4E-4C48-94A0-D888B8839149}"/>
              </a:ext>
            </a:extLst>
          </p:cNvPr>
          <p:cNvGraphicFramePr>
            <a:graphicFrameLocks noChangeAspect="1"/>
          </p:cNvGraphicFramePr>
          <p:nvPr>
            <p:extLst>
              <p:ext uri="{D42A27DB-BD31-4B8C-83A1-F6EECF244321}">
                <p14:modId xmlns:p14="http://schemas.microsoft.com/office/powerpoint/2010/main" val="4175643388"/>
              </p:ext>
            </p:extLst>
          </p:nvPr>
        </p:nvGraphicFramePr>
        <p:xfrm>
          <a:off x="14127" y="387350"/>
          <a:ext cx="924339" cy="935612"/>
        </p:xfrm>
        <a:graphic>
          <a:graphicData uri="http://schemas.openxmlformats.org/presentationml/2006/ole">
            <mc:AlternateContent xmlns:mc="http://schemas.openxmlformats.org/markup-compatibility/2006">
              <mc:Choice xmlns:v="urn:schemas-microsoft-com:vml" Requires="v">
                <p:oleObj spid="_x0000_s20543" r:id="rId4" imgW="1041120" imgH="1053720" progId="">
                  <p:embed/>
                </p:oleObj>
              </mc:Choice>
              <mc:Fallback>
                <p:oleObj r:id="rId4" imgW="1041120" imgH="1053720" progId="">
                  <p:embed/>
                  <p:pic>
                    <p:nvPicPr>
                      <p:cNvPr id="0" name=""/>
                      <p:cNvPicPr/>
                      <p:nvPr/>
                    </p:nvPicPr>
                    <p:blipFill>
                      <a:blip r:embed="rId5"/>
                      <a:stretch>
                        <a:fillRect/>
                      </a:stretch>
                    </p:blipFill>
                    <p:spPr>
                      <a:xfrm>
                        <a:off x="14127" y="387350"/>
                        <a:ext cx="924339" cy="93561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D135B32-5ADB-49E2-B902-BCE3BC5DF6A4}"/>
              </a:ext>
            </a:extLst>
          </p:cNvPr>
          <p:cNvSpPr txBox="1"/>
          <p:nvPr/>
        </p:nvSpPr>
        <p:spPr>
          <a:xfrm>
            <a:off x="239590" y="9146388"/>
            <a:ext cx="539082"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301630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9" y="8756108"/>
            <a:ext cx="862115" cy="1149892"/>
          </a:xfrm>
          <a:prstGeom prst="rect">
            <a:avLst/>
          </a:prstGeom>
        </p:spPr>
      </p:pic>
      <p:sp>
        <p:nvSpPr>
          <p:cNvPr id="6" name="Rectangle 5">
            <a:extLst>
              <a:ext uri="{FF2B5EF4-FFF2-40B4-BE49-F238E27FC236}">
                <a16:creationId xmlns:a16="http://schemas.microsoft.com/office/drawing/2014/main" id="{574F30B2-CA38-400E-B81C-EF73371B9E1C}"/>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E983E1C1-38E7-486F-A4CA-AFD667CC4F3C}"/>
              </a:ext>
            </a:extLst>
          </p:cNvPr>
          <p:cNvSpPr txBox="1"/>
          <p:nvPr/>
        </p:nvSpPr>
        <p:spPr>
          <a:xfrm>
            <a:off x="276735" y="457200"/>
            <a:ext cx="5342010" cy="923330"/>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School Day</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The day begins at 08:45 and ends at 14:30. Free toast, bagels, juice and fruit are provided between 08:45-09:15.</a:t>
            </a:r>
          </a:p>
        </p:txBody>
      </p:sp>
      <p:sp>
        <p:nvSpPr>
          <p:cNvPr id="12" name="TextBox 11">
            <a:extLst>
              <a:ext uri="{FF2B5EF4-FFF2-40B4-BE49-F238E27FC236}">
                <a16:creationId xmlns:a16="http://schemas.microsoft.com/office/drawing/2014/main" id="{E2281FB8-55FF-47A6-903A-126A0AF4ECC5}"/>
              </a:ext>
            </a:extLst>
          </p:cNvPr>
          <p:cNvSpPr txBox="1"/>
          <p:nvPr/>
        </p:nvSpPr>
        <p:spPr>
          <a:xfrm>
            <a:off x="276735" y="1489142"/>
            <a:ext cx="5342010" cy="1107996"/>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Lunchtimes</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Learners are not permitted to leave the site during the morning or lunch break. Please only provide your child with sugar free drinks (non-fizzy/no energy drinks) and healthy snacks.</a:t>
            </a:r>
          </a:p>
        </p:txBody>
      </p:sp>
      <p:sp>
        <p:nvSpPr>
          <p:cNvPr id="13" name="TextBox 12">
            <a:extLst>
              <a:ext uri="{FF2B5EF4-FFF2-40B4-BE49-F238E27FC236}">
                <a16:creationId xmlns:a16="http://schemas.microsoft.com/office/drawing/2014/main" id="{4B28CAEC-6E95-41B1-9772-7B6A1CF3FCD2}"/>
              </a:ext>
            </a:extLst>
          </p:cNvPr>
          <p:cNvSpPr txBox="1"/>
          <p:nvPr/>
        </p:nvSpPr>
        <p:spPr>
          <a:xfrm>
            <a:off x="276735" y="2704450"/>
            <a:ext cx="5342010" cy="923330"/>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Uniform</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Currently, learners do not wear a uniform. We encourage learners to wear school-appropriate clothing.</a:t>
            </a:r>
          </a:p>
        </p:txBody>
      </p:sp>
      <p:sp>
        <p:nvSpPr>
          <p:cNvPr id="14" name="TextBox 13">
            <a:extLst>
              <a:ext uri="{FF2B5EF4-FFF2-40B4-BE49-F238E27FC236}">
                <a16:creationId xmlns:a16="http://schemas.microsoft.com/office/drawing/2014/main" id="{A832CEC1-080D-4E75-A8AC-333596271CA6}"/>
              </a:ext>
            </a:extLst>
          </p:cNvPr>
          <p:cNvSpPr txBox="1"/>
          <p:nvPr/>
        </p:nvSpPr>
        <p:spPr>
          <a:xfrm>
            <a:off x="276735" y="7966201"/>
            <a:ext cx="5342010" cy="923330"/>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Fire Drill</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In the event of a fire (or a drill), learners and accompanying staff will leave the building via the nearest exit and assemble in the yard.</a:t>
            </a:r>
          </a:p>
        </p:txBody>
      </p:sp>
      <p:sp>
        <p:nvSpPr>
          <p:cNvPr id="15" name="TextBox 14">
            <a:extLst>
              <a:ext uri="{FF2B5EF4-FFF2-40B4-BE49-F238E27FC236}">
                <a16:creationId xmlns:a16="http://schemas.microsoft.com/office/drawing/2014/main" id="{E91689B1-0CEE-4B7D-A328-A1B5A0420DE1}"/>
              </a:ext>
            </a:extLst>
          </p:cNvPr>
          <p:cNvSpPr txBox="1"/>
          <p:nvPr/>
        </p:nvSpPr>
        <p:spPr>
          <a:xfrm>
            <a:off x="276735" y="5135066"/>
            <a:ext cx="5342010" cy="2723823"/>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Visiting school, traffic and school security</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You are always welcome to visit school by appointment. We ask a few things of parents when you visit school:</a:t>
            </a:r>
          </a:p>
          <a:p>
            <a:pPr marL="171450" indent="-1714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As with all visitors, please report to school reception where you will be registered into school.</a:t>
            </a:r>
          </a:p>
          <a:p>
            <a:pPr marL="171450" indent="-1714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Whenever parents/carers collect their children from school, please ensure that you have informed the school office that you will be taking them offsite (and when/ if they will return). </a:t>
            </a:r>
            <a:r>
              <a:rPr lang="en-GB" sz="1050" i="1" dirty="0">
                <a:solidFill>
                  <a:srgbClr val="093F7D"/>
                </a:solidFill>
                <a:latin typeface="Arial" panose="020B0604020202020204" pitchFamily="34" charset="0"/>
                <a:cs typeface="Arial" panose="020B0604020202020204" pitchFamily="34" charset="0"/>
              </a:rPr>
              <a:t>NB. Please do not be offended if members of staff wish to check your identity. They will always be acting in your child’s best interests.</a:t>
            </a:r>
          </a:p>
          <a:p>
            <a:pPr marL="171450" indent="-1714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Likewise, please bring learners who are late or are returning from appointments to the school office where arrangements will be made for them to re-join their classes.</a:t>
            </a:r>
          </a:p>
        </p:txBody>
      </p:sp>
      <p:sp>
        <p:nvSpPr>
          <p:cNvPr id="16" name="TextBox 15">
            <a:extLst>
              <a:ext uri="{FF2B5EF4-FFF2-40B4-BE49-F238E27FC236}">
                <a16:creationId xmlns:a16="http://schemas.microsoft.com/office/drawing/2014/main" id="{0EDB3093-8CCA-4062-81ED-C0E89E055339}"/>
              </a:ext>
            </a:extLst>
          </p:cNvPr>
          <p:cNvSpPr txBox="1"/>
          <p:nvPr/>
        </p:nvSpPr>
        <p:spPr>
          <a:xfrm>
            <a:off x="276735" y="3735092"/>
            <a:ext cx="5342010" cy="1292662"/>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Transport</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Transport will be provided to ensure your child is able to attend the centre. This is a privilege and can be withdrawn if necessary. A taxi will collect your child from home at the start of the day and take them back at the end of the day.</a:t>
            </a:r>
          </a:p>
        </p:txBody>
      </p:sp>
      <p:graphicFrame>
        <p:nvGraphicFramePr>
          <p:cNvPr id="17" name="Object 16">
            <a:extLst>
              <a:ext uri="{FF2B5EF4-FFF2-40B4-BE49-F238E27FC236}">
                <a16:creationId xmlns:a16="http://schemas.microsoft.com/office/drawing/2014/main" id="{654903D9-E998-4D9A-A2BE-E1F66821E012}"/>
              </a:ext>
            </a:extLst>
          </p:cNvPr>
          <p:cNvGraphicFramePr>
            <a:graphicFrameLocks noChangeAspect="1"/>
          </p:cNvGraphicFramePr>
          <p:nvPr>
            <p:extLst>
              <p:ext uri="{D42A27DB-BD31-4B8C-83A1-F6EECF244321}">
                <p14:modId xmlns:p14="http://schemas.microsoft.com/office/powerpoint/2010/main" val="2322022350"/>
              </p:ext>
            </p:extLst>
          </p:nvPr>
        </p:nvGraphicFramePr>
        <p:xfrm>
          <a:off x="5931566" y="457200"/>
          <a:ext cx="924339" cy="935612"/>
        </p:xfrm>
        <a:graphic>
          <a:graphicData uri="http://schemas.openxmlformats.org/presentationml/2006/ole">
            <mc:AlternateContent xmlns:mc="http://schemas.openxmlformats.org/markup-compatibility/2006">
              <mc:Choice xmlns:v="urn:schemas-microsoft-com:vml" Requires="v">
                <p:oleObj spid="_x0000_s18496" r:id="rId4" imgW="1041120" imgH="1053720" progId="">
                  <p:embed/>
                </p:oleObj>
              </mc:Choice>
              <mc:Fallback>
                <p:oleObj r:id="rId4" imgW="1041120" imgH="1053720" progId="">
                  <p:embed/>
                  <p:pic>
                    <p:nvPicPr>
                      <p:cNvPr id="3" name="Object 2">
                        <a:extLst>
                          <a:ext uri="{FF2B5EF4-FFF2-40B4-BE49-F238E27FC236}">
                            <a16:creationId xmlns:a16="http://schemas.microsoft.com/office/drawing/2014/main" id="{19486FB1-1B4E-4C48-94A0-D888B8839149}"/>
                          </a:ext>
                        </a:extLst>
                      </p:cNvPr>
                      <p:cNvPicPr/>
                      <p:nvPr/>
                    </p:nvPicPr>
                    <p:blipFill>
                      <a:blip r:embed="rId5"/>
                      <a:stretch>
                        <a:fillRect/>
                      </a:stretch>
                    </p:blipFill>
                    <p:spPr>
                      <a:xfrm>
                        <a:off x="5931566" y="457200"/>
                        <a:ext cx="924339" cy="935612"/>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AA1A33E4-9137-4672-8B02-1772D74DD1B5}"/>
              </a:ext>
            </a:extLst>
          </p:cNvPr>
          <p:cNvSpPr txBox="1"/>
          <p:nvPr/>
        </p:nvSpPr>
        <p:spPr>
          <a:xfrm>
            <a:off x="6169191" y="9146388"/>
            <a:ext cx="43915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3830309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6" name="Rectangle 5">
            <a:extLst>
              <a:ext uri="{FF2B5EF4-FFF2-40B4-BE49-F238E27FC236}">
                <a16:creationId xmlns:a16="http://schemas.microsoft.com/office/drawing/2014/main" id="{096B8EFE-5741-4773-B5A4-CE248F74713A}"/>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DB60ABD1-DE4E-49BC-932B-DB1B6E265DE3}"/>
              </a:ext>
            </a:extLst>
          </p:cNvPr>
          <p:cNvSpPr txBox="1"/>
          <p:nvPr/>
        </p:nvSpPr>
        <p:spPr>
          <a:xfrm>
            <a:off x="1172588" y="685850"/>
            <a:ext cx="5342010" cy="2031325"/>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Positive Handling </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All staff at the school are fully trained in the Team Teach approach in managing difficult behaviour. The training is focused on applying a comprehensive range of de-escalation strategies that are aimed to diffuse difficult and challenging situations. However, in some circumstances a pupil’s behaviour may reach levels that compromise the health and safety of staff and other learners. In such circumstances, parents/carers will be notified. Staff follow strict guidelines when recording and reporting any positive handling situations. </a:t>
            </a:r>
          </a:p>
        </p:txBody>
      </p:sp>
      <p:sp>
        <p:nvSpPr>
          <p:cNvPr id="14" name="TextBox 13">
            <a:extLst>
              <a:ext uri="{FF2B5EF4-FFF2-40B4-BE49-F238E27FC236}">
                <a16:creationId xmlns:a16="http://schemas.microsoft.com/office/drawing/2014/main" id="{948191E1-AE3F-4A9B-87DA-4DED95C41B45}"/>
              </a:ext>
            </a:extLst>
          </p:cNvPr>
          <p:cNvSpPr txBox="1"/>
          <p:nvPr/>
        </p:nvSpPr>
        <p:spPr>
          <a:xfrm>
            <a:off x="1172588" y="2915793"/>
            <a:ext cx="5342010" cy="2215991"/>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Child Protection/Safeguarding</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Miss Simpson, Head of Centre, has overall responsibility for these matters as well as children who are looked after. The school has a safeguarding team which also includes Miss Howells, Acting Deputy Head of Centre and Miss </a:t>
            </a:r>
            <a:r>
              <a:rPr lang="en-GB" sz="1200" dirty="0" err="1">
                <a:solidFill>
                  <a:srgbClr val="093F7D"/>
                </a:solidFill>
                <a:latin typeface="Arial" panose="020B0604020202020204" pitchFamily="34" charset="0"/>
                <a:cs typeface="Arial" panose="020B0604020202020204" pitchFamily="34" charset="0"/>
              </a:rPr>
              <a:t>Szymanska</a:t>
            </a:r>
            <a:r>
              <a:rPr lang="en-GB" sz="1200" dirty="0">
                <a:solidFill>
                  <a:srgbClr val="093F7D"/>
                </a:solidFill>
                <a:latin typeface="Arial" panose="020B0604020202020204" pitchFamily="34" charset="0"/>
                <a:cs typeface="Arial" panose="020B0604020202020204" pitchFamily="34" charset="0"/>
              </a:rPr>
              <a:t>, Safeguarding Officer. </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Our school also has a nominated child protection management committee member, Ann Cook, who ensures that the school has a child protection policy in place that is consistent with the All Wales Child Protection Procedures (2008).</a:t>
            </a:r>
          </a:p>
        </p:txBody>
      </p:sp>
      <p:sp>
        <p:nvSpPr>
          <p:cNvPr id="15" name="TextBox 14">
            <a:extLst>
              <a:ext uri="{FF2B5EF4-FFF2-40B4-BE49-F238E27FC236}">
                <a16:creationId xmlns:a16="http://schemas.microsoft.com/office/drawing/2014/main" id="{5B4238EE-2B77-4209-B4E6-3ED8A109E8B8}"/>
              </a:ext>
            </a:extLst>
          </p:cNvPr>
          <p:cNvSpPr txBox="1"/>
          <p:nvPr/>
        </p:nvSpPr>
        <p:spPr>
          <a:xfrm>
            <a:off x="1172588" y="5330402"/>
            <a:ext cx="5342010" cy="3139321"/>
          </a:xfrm>
          <a:prstGeom prst="rect">
            <a:avLst/>
          </a:prstGeom>
          <a:noFill/>
        </p:spPr>
        <p:txBody>
          <a:bodyPr wrap="square" rtlCol="0">
            <a:spAutoFit/>
          </a:bodyPr>
          <a:lstStyle/>
          <a:p>
            <a:r>
              <a:rPr lang="en-GB" b="1" dirty="0">
                <a:solidFill>
                  <a:srgbClr val="093F7D"/>
                </a:solidFill>
                <a:latin typeface="Arial" panose="020B0604020202020204" pitchFamily="34" charset="0"/>
                <a:cs typeface="Arial" panose="020B0604020202020204" pitchFamily="34" charset="0"/>
              </a:rPr>
              <a:t>Links with Parents / Carers</a:t>
            </a:r>
          </a:p>
          <a:p>
            <a:endParaRPr lang="en-GB" sz="1200" b="1"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We aim to have good communication with parents/carers. Important information is circulated by email or text to parents and information is also available on the school website. Parents/carers are responsible for ensuring the school has up to date contact details in case of emergency. Parents are invited to school to join us for particular events and festivals throughout the year as well as for celebrations. You will have a weekly call from a dedicated member of staff.</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Parents are welcome to contact the school to discuss their child’s progress or any concerns they may have, as soon as possible, at a mutually convenient time.</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We ask that parents / carers are patient and polite in all their communications with the school.</a:t>
            </a:r>
          </a:p>
        </p:txBody>
      </p:sp>
      <p:graphicFrame>
        <p:nvGraphicFramePr>
          <p:cNvPr id="16" name="Object 15">
            <a:extLst>
              <a:ext uri="{FF2B5EF4-FFF2-40B4-BE49-F238E27FC236}">
                <a16:creationId xmlns:a16="http://schemas.microsoft.com/office/drawing/2014/main" id="{A493DFA7-119A-4D35-A27C-2F7BD87C6737}"/>
              </a:ext>
            </a:extLst>
          </p:cNvPr>
          <p:cNvGraphicFramePr>
            <a:graphicFrameLocks noChangeAspect="1"/>
          </p:cNvGraphicFramePr>
          <p:nvPr>
            <p:extLst>
              <p:ext uri="{D42A27DB-BD31-4B8C-83A1-F6EECF244321}">
                <p14:modId xmlns:p14="http://schemas.microsoft.com/office/powerpoint/2010/main" val="3857477562"/>
              </p:ext>
            </p:extLst>
          </p:nvPr>
        </p:nvGraphicFramePr>
        <p:xfrm>
          <a:off x="14127" y="685850"/>
          <a:ext cx="924339" cy="935612"/>
        </p:xfrm>
        <a:graphic>
          <a:graphicData uri="http://schemas.openxmlformats.org/presentationml/2006/ole">
            <mc:AlternateContent xmlns:mc="http://schemas.openxmlformats.org/markup-compatibility/2006">
              <mc:Choice xmlns:v="urn:schemas-microsoft-com:vml" Requires="v">
                <p:oleObj spid="_x0000_s21567" r:id="rId4" imgW="1041120" imgH="1053720" progId="">
                  <p:embed/>
                </p:oleObj>
              </mc:Choice>
              <mc:Fallback>
                <p:oleObj r:id="rId4" imgW="1041120" imgH="1053720" progId="">
                  <p:embed/>
                  <p:pic>
                    <p:nvPicPr>
                      <p:cNvPr id="17" name="Object 16">
                        <a:extLst>
                          <a:ext uri="{FF2B5EF4-FFF2-40B4-BE49-F238E27FC236}">
                            <a16:creationId xmlns:a16="http://schemas.microsoft.com/office/drawing/2014/main" id="{654903D9-E998-4D9A-A2BE-E1F66821E012}"/>
                          </a:ext>
                        </a:extLst>
                      </p:cNvPr>
                      <p:cNvPicPr/>
                      <p:nvPr/>
                    </p:nvPicPr>
                    <p:blipFill>
                      <a:blip r:embed="rId5"/>
                      <a:stretch>
                        <a:fillRect/>
                      </a:stretch>
                    </p:blipFill>
                    <p:spPr>
                      <a:xfrm>
                        <a:off x="14127" y="685850"/>
                        <a:ext cx="924339" cy="93561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9AC1E32-74CD-4942-9D83-81186851D303}"/>
              </a:ext>
            </a:extLst>
          </p:cNvPr>
          <p:cNvSpPr txBox="1"/>
          <p:nvPr/>
        </p:nvSpPr>
        <p:spPr>
          <a:xfrm>
            <a:off x="239590" y="9146388"/>
            <a:ext cx="539082"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15344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385022" y="457200"/>
            <a:ext cx="5462325" cy="861774"/>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Term Dates</a:t>
            </a:r>
          </a:p>
          <a:p>
            <a:endParaRPr lang="en-GB" b="1" dirty="0">
              <a:solidFill>
                <a:srgbClr val="093F7D"/>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9" y="8756108"/>
            <a:ext cx="862115" cy="1149892"/>
          </a:xfrm>
          <a:prstGeom prst="rect">
            <a:avLst/>
          </a:prstGeom>
        </p:spPr>
      </p:pic>
      <p:sp>
        <p:nvSpPr>
          <p:cNvPr id="8" name="Rectangle 7">
            <a:extLst>
              <a:ext uri="{FF2B5EF4-FFF2-40B4-BE49-F238E27FC236}">
                <a16:creationId xmlns:a16="http://schemas.microsoft.com/office/drawing/2014/main" id="{49C91126-AAA4-434F-AF99-C00B35E0FD7C}"/>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4" name="Object 3">
            <a:extLst>
              <a:ext uri="{FF2B5EF4-FFF2-40B4-BE49-F238E27FC236}">
                <a16:creationId xmlns:a16="http://schemas.microsoft.com/office/drawing/2014/main" id="{D2B9C11E-45D2-4A30-AD39-92567D36009C}"/>
              </a:ext>
            </a:extLst>
          </p:cNvPr>
          <p:cNvGraphicFramePr>
            <a:graphicFrameLocks noChangeAspect="1"/>
          </p:cNvGraphicFramePr>
          <p:nvPr>
            <p:extLst>
              <p:ext uri="{D42A27DB-BD31-4B8C-83A1-F6EECF244321}">
                <p14:modId xmlns:p14="http://schemas.microsoft.com/office/powerpoint/2010/main" val="137531453"/>
              </p:ext>
            </p:extLst>
          </p:nvPr>
        </p:nvGraphicFramePr>
        <p:xfrm>
          <a:off x="6008580" y="457200"/>
          <a:ext cx="760374" cy="749300"/>
        </p:xfrm>
        <a:graphic>
          <a:graphicData uri="http://schemas.openxmlformats.org/presentationml/2006/ole">
            <mc:AlternateContent xmlns:mc="http://schemas.openxmlformats.org/markup-compatibility/2006">
              <mc:Choice xmlns:v="urn:schemas-microsoft-com:vml" Requires="v">
                <p:oleObj spid="_x0000_s14404" r:id="rId4" imgW="2615760" imgH="2577600" progId="">
                  <p:embed/>
                </p:oleObj>
              </mc:Choice>
              <mc:Fallback>
                <p:oleObj r:id="rId4" imgW="2615760" imgH="2577600" progId="">
                  <p:embed/>
                  <p:pic>
                    <p:nvPicPr>
                      <p:cNvPr id="0" name=""/>
                      <p:cNvPicPr/>
                      <p:nvPr/>
                    </p:nvPicPr>
                    <p:blipFill>
                      <a:blip r:embed="rId5"/>
                      <a:stretch>
                        <a:fillRect/>
                      </a:stretch>
                    </p:blipFill>
                    <p:spPr>
                      <a:xfrm>
                        <a:off x="6008580" y="457200"/>
                        <a:ext cx="760374" cy="7493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CF26347-D7E4-43A1-AE5B-2AA4D2D2C286}"/>
              </a:ext>
            </a:extLst>
          </p:cNvPr>
          <p:cNvSpPr txBox="1"/>
          <p:nvPr/>
        </p:nvSpPr>
        <p:spPr>
          <a:xfrm>
            <a:off x="6169191" y="9146388"/>
            <a:ext cx="43915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18</a:t>
            </a:r>
          </a:p>
        </p:txBody>
      </p:sp>
      <p:graphicFrame>
        <p:nvGraphicFramePr>
          <p:cNvPr id="12" name="Table 11">
            <a:extLst>
              <a:ext uri="{FF2B5EF4-FFF2-40B4-BE49-F238E27FC236}">
                <a16:creationId xmlns:a16="http://schemas.microsoft.com/office/drawing/2014/main" id="{AD312470-5952-4EA4-A827-84F6F38244C8}"/>
              </a:ext>
            </a:extLst>
          </p:cNvPr>
          <p:cNvGraphicFramePr>
            <a:graphicFrameLocks noGrp="1"/>
          </p:cNvGraphicFramePr>
          <p:nvPr>
            <p:extLst>
              <p:ext uri="{D42A27DB-BD31-4B8C-83A1-F6EECF244321}">
                <p14:modId xmlns:p14="http://schemas.microsoft.com/office/powerpoint/2010/main" val="2585957732"/>
              </p:ext>
            </p:extLst>
          </p:nvPr>
        </p:nvGraphicFramePr>
        <p:xfrm>
          <a:off x="675204" y="1485747"/>
          <a:ext cx="4932940" cy="7830156"/>
        </p:xfrm>
        <a:graphic>
          <a:graphicData uri="http://schemas.openxmlformats.org/drawingml/2006/table">
            <a:tbl>
              <a:tblPr firstRow="1" bandRow="1">
                <a:tableStyleId>{5C22544A-7EE6-4342-B048-85BDC9FD1C3A}</a:tableStyleId>
              </a:tblPr>
              <a:tblGrid>
                <a:gridCol w="2466470">
                  <a:extLst>
                    <a:ext uri="{9D8B030D-6E8A-4147-A177-3AD203B41FA5}">
                      <a16:colId xmlns:a16="http://schemas.microsoft.com/office/drawing/2014/main" val="3043474573"/>
                    </a:ext>
                  </a:extLst>
                </a:gridCol>
                <a:gridCol w="2466470">
                  <a:extLst>
                    <a:ext uri="{9D8B030D-6E8A-4147-A177-3AD203B41FA5}">
                      <a16:colId xmlns:a16="http://schemas.microsoft.com/office/drawing/2014/main" val="2004620716"/>
                    </a:ext>
                  </a:extLst>
                </a:gridCol>
              </a:tblGrid>
              <a:tr h="363354">
                <a:tc gridSpan="2">
                  <a:txBody>
                    <a:bodyPr/>
                    <a:lstStyle/>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Autumn Term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66844"/>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Monday 4</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September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a:solidFill>
                            <a:srgbClr val="093F7D"/>
                          </a:solidFill>
                          <a:latin typeface="Arial" panose="020B0604020202020204" pitchFamily="34" charset="0"/>
                          <a:cs typeface="Arial" panose="020B0604020202020204" pitchFamily="34" charset="0"/>
                        </a:rPr>
                        <a:t>First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3488939"/>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Friday 27</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October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dirty="0">
                          <a:solidFill>
                            <a:srgbClr val="093F7D"/>
                          </a:solidFill>
                          <a:latin typeface="Arial" panose="020B0604020202020204" pitchFamily="34" charset="0"/>
                          <a:cs typeface="Arial" panose="020B0604020202020204" pitchFamily="34" charset="0"/>
                        </a:rPr>
                        <a:t>Last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477521"/>
                  </a:ext>
                </a:extLst>
              </a:tr>
              <a:tr h="363354">
                <a:tc gridSpan="2">
                  <a:txBody>
                    <a:bodyPr/>
                    <a:lstStyle/>
                    <a:p>
                      <a:endParaRPr lang="en-GB" sz="1200" b="1"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Autumn Term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3F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b="1"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5391734"/>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Monday 6</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November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First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6867748"/>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Friday 22</a:t>
                      </a:r>
                      <a:r>
                        <a:rPr lang="en-GB" sz="1200" baseline="30000" dirty="0">
                          <a:solidFill>
                            <a:srgbClr val="093F7D"/>
                          </a:solidFill>
                          <a:latin typeface="Arial" panose="020B0604020202020204" pitchFamily="34" charset="0"/>
                          <a:cs typeface="Arial" panose="020B0604020202020204" pitchFamily="34" charset="0"/>
                        </a:rPr>
                        <a:t>nd</a:t>
                      </a:r>
                      <a:r>
                        <a:rPr lang="en-GB" sz="1200" dirty="0">
                          <a:solidFill>
                            <a:srgbClr val="093F7D"/>
                          </a:solidFill>
                          <a:latin typeface="Arial" panose="020B0604020202020204" pitchFamily="34" charset="0"/>
                          <a:cs typeface="Arial" panose="020B0604020202020204" pitchFamily="34" charset="0"/>
                        </a:rPr>
                        <a:t>  December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Last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0766652"/>
                  </a:ext>
                </a:extLst>
              </a:tr>
              <a:tr h="363354">
                <a:tc gridSpan="2">
                  <a:txBody>
                    <a:bodyPr/>
                    <a:lstStyle/>
                    <a:p>
                      <a:endParaRPr lang="en-GB" sz="1200" b="1"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Spring Term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3F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b="1"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3048609"/>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Monday 8</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January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First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3175066"/>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Friday 9</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February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Last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053469"/>
                  </a:ext>
                </a:extLst>
              </a:tr>
              <a:tr h="363354">
                <a:tc gridSpan="2">
                  <a:txBody>
                    <a:bodyPr/>
                    <a:lstStyle/>
                    <a:p>
                      <a:endParaRPr lang="en-GB" sz="1200" b="1"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Spring Term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3F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b="1"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848512"/>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Monday 19</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February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First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0875355"/>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Friday 22</a:t>
                      </a:r>
                      <a:r>
                        <a:rPr lang="en-GB" sz="1200" baseline="30000" dirty="0">
                          <a:solidFill>
                            <a:srgbClr val="093F7D"/>
                          </a:solidFill>
                          <a:latin typeface="Arial" panose="020B0604020202020204" pitchFamily="34" charset="0"/>
                          <a:cs typeface="Arial" panose="020B0604020202020204" pitchFamily="34" charset="0"/>
                        </a:rPr>
                        <a:t>nd</a:t>
                      </a:r>
                      <a:r>
                        <a:rPr lang="en-GB" sz="1200" dirty="0">
                          <a:solidFill>
                            <a:srgbClr val="093F7D"/>
                          </a:solidFill>
                          <a:latin typeface="Arial" panose="020B0604020202020204" pitchFamily="34" charset="0"/>
                          <a:cs typeface="Arial" panose="020B0604020202020204" pitchFamily="34" charset="0"/>
                        </a:rPr>
                        <a:t>  March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Last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4755886"/>
                  </a:ext>
                </a:extLst>
              </a:tr>
              <a:tr h="363354">
                <a:tc gridSpan="2">
                  <a:txBody>
                    <a:bodyPr/>
                    <a:lstStyle/>
                    <a:p>
                      <a:endParaRPr lang="en-GB" sz="1200" b="1"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Summer Term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3F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b="1"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8888727"/>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Monday 8</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April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First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3710241"/>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Friday 24</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May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Last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2373500"/>
                  </a:ext>
                </a:extLst>
              </a:tr>
              <a:tr h="363354">
                <a:tc gridSpan="2">
                  <a:txBody>
                    <a:bodyPr/>
                    <a:lstStyle/>
                    <a:p>
                      <a:endParaRPr lang="en-GB" sz="1200" b="1"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Summer Term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3F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b="1"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8269845"/>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Monday 3</a:t>
                      </a:r>
                      <a:r>
                        <a:rPr lang="en-GB" sz="1200" baseline="30000" dirty="0">
                          <a:solidFill>
                            <a:srgbClr val="093F7D"/>
                          </a:solidFill>
                          <a:latin typeface="Arial" panose="020B0604020202020204" pitchFamily="34" charset="0"/>
                          <a:cs typeface="Arial" panose="020B0604020202020204" pitchFamily="34" charset="0"/>
                        </a:rPr>
                        <a:t>rd</a:t>
                      </a:r>
                      <a:r>
                        <a:rPr lang="en-GB" sz="1200" dirty="0">
                          <a:solidFill>
                            <a:srgbClr val="093F7D"/>
                          </a:solidFill>
                          <a:latin typeface="Arial" panose="020B0604020202020204" pitchFamily="34" charset="0"/>
                          <a:cs typeface="Arial" panose="020B0604020202020204" pitchFamily="34" charset="0"/>
                        </a:rPr>
                        <a:t>  June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First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342834"/>
                  </a:ext>
                </a:extLst>
              </a:tr>
              <a:tr h="363354">
                <a:tc>
                  <a:txBody>
                    <a:bodyPr/>
                    <a:lstStyle/>
                    <a:p>
                      <a:r>
                        <a:rPr lang="en-GB" sz="1200" dirty="0">
                          <a:solidFill>
                            <a:srgbClr val="093F7D"/>
                          </a:solidFill>
                          <a:latin typeface="Arial" panose="020B0604020202020204" pitchFamily="34" charset="0"/>
                          <a:cs typeface="Arial" panose="020B0604020202020204" pitchFamily="34" charset="0"/>
                        </a:rPr>
                        <a:t>Friday 19</a:t>
                      </a:r>
                      <a:r>
                        <a:rPr lang="en-GB" sz="1200" baseline="30000" dirty="0">
                          <a:solidFill>
                            <a:srgbClr val="093F7D"/>
                          </a:solidFill>
                          <a:latin typeface="Arial" panose="020B0604020202020204" pitchFamily="34" charset="0"/>
                          <a:cs typeface="Arial" panose="020B0604020202020204" pitchFamily="34" charset="0"/>
                        </a:rPr>
                        <a:t>th</a:t>
                      </a:r>
                      <a:r>
                        <a:rPr lang="en-GB" sz="1200" dirty="0">
                          <a:solidFill>
                            <a:srgbClr val="093F7D"/>
                          </a:solidFill>
                          <a:latin typeface="Arial" panose="020B0604020202020204" pitchFamily="34" charset="0"/>
                          <a:cs typeface="Arial" panose="020B0604020202020204" pitchFamily="34" charset="0"/>
                        </a:rPr>
                        <a:t>  July 2024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93F7D"/>
                          </a:solidFill>
                          <a:latin typeface="Arial" panose="020B0604020202020204" pitchFamily="34" charset="0"/>
                          <a:cs typeface="Arial" panose="020B0604020202020204" pitchFamily="34" charset="0"/>
                        </a:rPr>
                        <a:t>Last day of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93F7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471621"/>
                  </a:ext>
                </a:extLst>
              </a:tr>
              <a:tr h="726708">
                <a:tc gridSpan="2">
                  <a:txBody>
                    <a:bodyPr/>
                    <a:lstStyle/>
                    <a:p>
                      <a:endParaRPr lang="en-GB" dirty="0">
                        <a:solidFill>
                          <a:srgbClr val="093F7D"/>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93F7D"/>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GB" dirty="0">
                        <a:solidFill>
                          <a:srgbClr val="093F7D"/>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6762383"/>
                  </a:ext>
                </a:extLst>
              </a:tr>
            </a:tbl>
          </a:graphicData>
        </a:graphic>
      </p:graphicFrame>
    </p:spTree>
    <p:extLst>
      <p:ext uri="{BB962C8B-B14F-4D97-AF65-F5344CB8AC3E}">
        <p14:creationId xmlns:p14="http://schemas.microsoft.com/office/powerpoint/2010/main" val="361700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997" y="2425700"/>
            <a:ext cx="3452006" cy="4604292"/>
          </a:xfrm>
          <a:prstGeom prst="rect">
            <a:avLst/>
          </a:prstGeom>
        </p:spPr>
      </p:pic>
      <p:sp>
        <p:nvSpPr>
          <p:cNvPr id="8" name="Rectangle 7">
            <a:extLst>
              <a:ext uri="{FF2B5EF4-FFF2-40B4-BE49-F238E27FC236}">
                <a16:creationId xmlns:a16="http://schemas.microsoft.com/office/drawing/2014/main" id="{49C91126-AAA4-434F-AF99-C00B35E0FD7C}"/>
              </a:ext>
            </a:extLst>
          </p:cNvPr>
          <p:cNvSpPr/>
          <p:nvPr/>
        </p:nvSpPr>
        <p:spPr>
          <a:xfrm>
            <a:off x="0" y="0"/>
            <a:ext cx="6858000" cy="15494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76348B31-5E3C-48E1-9572-E2194545DFB7}"/>
              </a:ext>
            </a:extLst>
          </p:cNvPr>
          <p:cNvSpPr txBox="1"/>
          <p:nvPr/>
        </p:nvSpPr>
        <p:spPr>
          <a:xfrm>
            <a:off x="730250" y="6470316"/>
            <a:ext cx="5397500" cy="1692771"/>
          </a:xfrm>
          <a:prstGeom prst="rect">
            <a:avLst/>
          </a:prstGeom>
          <a:noFill/>
        </p:spPr>
        <p:txBody>
          <a:bodyPr wrap="square" rtlCol="0">
            <a:spAutoFit/>
          </a:bodyPr>
          <a:lstStyle/>
          <a:p>
            <a:pPr algn="ctr"/>
            <a:r>
              <a:rPr lang="en-GB" sz="1200" dirty="0">
                <a:solidFill>
                  <a:srgbClr val="093F7D"/>
                </a:solidFill>
                <a:latin typeface="Arial" panose="020B0604020202020204" pitchFamily="34" charset="0"/>
                <a:cs typeface="Arial" panose="020B0604020202020204" pitchFamily="34" charset="0"/>
              </a:rPr>
              <a:t>Bryn y Deryn Pupil Referral Unit</a:t>
            </a:r>
            <a:br>
              <a:rPr lang="en-GB" sz="1200" dirty="0">
                <a:solidFill>
                  <a:srgbClr val="093F7D"/>
                </a:solidFill>
                <a:latin typeface="Arial" panose="020B0604020202020204" pitchFamily="34" charset="0"/>
                <a:cs typeface="Arial" panose="020B0604020202020204" pitchFamily="34" charset="0"/>
              </a:rPr>
            </a:br>
            <a:r>
              <a:rPr lang="en-GB" sz="1200" dirty="0">
                <a:solidFill>
                  <a:srgbClr val="093F7D"/>
                </a:solidFill>
                <a:latin typeface="Arial" panose="020B0604020202020204" pitchFamily="34" charset="0"/>
                <a:cs typeface="Arial" panose="020B0604020202020204" pitchFamily="34" charset="0"/>
              </a:rPr>
              <a:t>Cefn Road</a:t>
            </a:r>
            <a:br>
              <a:rPr lang="en-GB" sz="1200" dirty="0">
                <a:solidFill>
                  <a:srgbClr val="093F7D"/>
                </a:solidFill>
                <a:latin typeface="Arial" panose="020B0604020202020204" pitchFamily="34" charset="0"/>
                <a:cs typeface="Arial" panose="020B0604020202020204" pitchFamily="34" charset="0"/>
              </a:rPr>
            </a:br>
            <a:r>
              <a:rPr lang="en-GB" sz="1200" dirty="0">
                <a:solidFill>
                  <a:srgbClr val="093F7D"/>
                </a:solidFill>
                <a:latin typeface="Arial" panose="020B0604020202020204" pitchFamily="34" charset="0"/>
                <a:cs typeface="Arial" panose="020B0604020202020204" pitchFamily="34" charset="0"/>
              </a:rPr>
              <a:t>CARDIFF</a:t>
            </a:r>
            <a:br>
              <a:rPr lang="en-GB" sz="1200" dirty="0">
                <a:solidFill>
                  <a:srgbClr val="093F7D"/>
                </a:solidFill>
                <a:latin typeface="Arial" panose="020B0604020202020204" pitchFamily="34" charset="0"/>
                <a:cs typeface="Arial" panose="020B0604020202020204" pitchFamily="34" charset="0"/>
              </a:rPr>
            </a:br>
            <a:r>
              <a:rPr lang="en-GB" sz="1200" dirty="0">
                <a:solidFill>
                  <a:srgbClr val="093F7D"/>
                </a:solidFill>
                <a:latin typeface="Arial" panose="020B0604020202020204" pitchFamily="34" charset="0"/>
                <a:cs typeface="Arial" panose="020B0604020202020204" pitchFamily="34" charset="0"/>
              </a:rPr>
              <a:t>CF14 3HS</a:t>
            </a:r>
          </a:p>
          <a:p>
            <a:pPr algn="ctr"/>
            <a:endParaRPr lang="en-GB" sz="1200" dirty="0">
              <a:solidFill>
                <a:srgbClr val="093F7D"/>
              </a:solidFill>
              <a:latin typeface="Arial" panose="020B0604020202020204" pitchFamily="34" charset="0"/>
              <a:cs typeface="Arial" panose="020B0604020202020204" pitchFamily="34" charset="0"/>
            </a:endParaRPr>
          </a:p>
          <a:p>
            <a:pPr algn="ctr"/>
            <a:r>
              <a:rPr lang="en-GB" sz="1100" dirty="0">
                <a:solidFill>
                  <a:srgbClr val="093F7D"/>
                </a:solidFill>
                <a:latin typeface="Arial" panose="020B0604020202020204" pitchFamily="34" charset="0"/>
                <a:cs typeface="Arial" panose="020B0604020202020204" pitchFamily="34" charset="0"/>
              </a:rPr>
              <a:t>02920 529 398</a:t>
            </a:r>
          </a:p>
          <a:p>
            <a:pPr algn="ctr"/>
            <a:r>
              <a:rPr lang="en-GB" sz="1100" dirty="0">
                <a:solidFill>
                  <a:srgbClr val="093F7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schooladmin@brynyderyn.cardiff.sch.uk</a:t>
            </a:r>
            <a:r>
              <a:rPr lang="en-GB" sz="1100" dirty="0">
                <a:solidFill>
                  <a:srgbClr val="093F7D"/>
                </a:solidFill>
                <a:latin typeface="Arial" panose="020B0604020202020204" pitchFamily="34" charset="0"/>
                <a:cs typeface="Arial" panose="020B0604020202020204" pitchFamily="34" charset="0"/>
              </a:rPr>
              <a:t> </a:t>
            </a:r>
          </a:p>
          <a:p>
            <a:pPr algn="ctr"/>
            <a:r>
              <a:rPr lang="en-GB" sz="1100" dirty="0">
                <a:solidFill>
                  <a:srgbClr val="093F7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www.brynyderynpru.co.uk</a:t>
            </a:r>
            <a:endParaRPr lang="en-GB" sz="1100" dirty="0">
              <a:solidFill>
                <a:srgbClr val="093F7D"/>
              </a:solidFill>
              <a:latin typeface="Arial" panose="020B0604020202020204" pitchFamily="34" charset="0"/>
              <a:cs typeface="Arial" panose="020B0604020202020204" pitchFamily="34" charset="0"/>
            </a:endParaRPr>
          </a:p>
          <a:p>
            <a:pPr algn="ctr"/>
            <a:r>
              <a:rPr lang="en-GB" sz="1100" u="sng" dirty="0">
                <a:solidFill>
                  <a:srgbClr val="093F7D"/>
                </a:solidFill>
                <a:latin typeface="Arial" panose="020B0604020202020204" pitchFamily="34" charset="0"/>
                <a:cs typeface="Arial" panose="020B0604020202020204" pitchFamily="34" charset="0"/>
              </a:rPr>
              <a:t>@ByD_and_cc</a:t>
            </a:r>
          </a:p>
        </p:txBody>
      </p:sp>
      <p:sp>
        <p:nvSpPr>
          <p:cNvPr id="10" name="Rectangle 9">
            <a:extLst>
              <a:ext uri="{FF2B5EF4-FFF2-40B4-BE49-F238E27FC236}">
                <a16:creationId xmlns:a16="http://schemas.microsoft.com/office/drawing/2014/main" id="{9D57C95E-9FE8-476A-BA52-237B79AD5871}"/>
              </a:ext>
            </a:extLst>
          </p:cNvPr>
          <p:cNvSpPr/>
          <p:nvPr/>
        </p:nvSpPr>
        <p:spPr>
          <a:xfrm>
            <a:off x="0" y="0"/>
            <a:ext cx="6858000" cy="1778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27928CCC-C95C-498D-B04D-416B451B95A4}"/>
              </a:ext>
            </a:extLst>
          </p:cNvPr>
          <p:cNvSpPr/>
          <p:nvPr/>
        </p:nvSpPr>
        <p:spPr>
          <a:xfrm>
            <a:off x="0" y="8686800"/>
            <a:ext cx="6858000" cy="12192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6690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72914E-ED41-49A9-8122-AFE60301EF5F}"/>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3AD30D91-419E-4241-A1AC-4756E07DC94B}"/>
              </a:ext>
            </a:extLst>
          </p:cNvPr>
          <p:cNvSpPr txBox="1"/>
          <p:nvPr/>
        </p:nvSpPr>
        <p:spPr>
          <a:xfrm>
            <a:off x="1070818" y="457200"/>
            <a:ext cx="5630778" cy="7355860"/>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Useful Information</a:t>
            </a:r>
          </a:p>
          <a:p>
            <a:endParaRPr lang="en-GB" dirty="0">
              <a:solidFill>
                <a:srgbClr val="093F7D"/>
              </a:solidFill>
            </a:endParaRPr>
          </a:p>
          <a:p>
            <a:r>
              <a:rPr lang="en-GB" sz="1600" dirty="0">
                <a:solidFill>
                  <a:srgbClr val="093F7D"/>
                </a:solidFill>
                <a:latin typeface="Arial" panose="020B0604020202020204" pitchFamily="34" charset="0"/>
                <a:cs typeface="Arial" panose="020B0604020202020204" pitchFamily="34" charset="0"/>
              </a:rPr>
              <a:t>Bryn y Deryn Pupil Referral Unit</a:t>
            </a:r>
            <a:br>
              <a:rPr lang="en-GB" sz="1600" dirty="0">
                <a:solidFill>
                  <a:srgbClr val="093F7D"/>
                </a:solidFill>
                <a:latin typeface="Arial" panose="020B0604020202020204" pitchFamily="34" charset="0"/>
                <a:cs typeface="Arial" panose="020B0604020202020204" pitchFamily="34" charset="0"/>
              </a:rPr>
            </a:br>
            <a:r>
              <a:rPr lang="en-GB" sz="1600" dirty="0">
                <a:solidFill>
                  <a:srgbClr val="093F7D"/>
                </a:solidFill>
                <a:latin typeface="Arial" panose="020B0604020202020204" pitchFamily="34" charset="0"/>
                <a:cs typeface="Arial" panose="020B0604020202020204" pitchFamily="34" charset="0"/>
              </a:rPr>
              <a:t>Cefn Road</a:t>
            </a:r>
            <a:br>
              <a:rPr lang="en-GB" sz="1600" dirty="0">
                <a:solidFill>
                  <a:srgbClr val="093F7D"/>
                </a:solidFill>
                <a:latin typeface="Arial" panose="020B0604020202020204" pitchFamily="34" charset="0"/>
                <a:cs typeface="Arial" panose="020B0604020202020204" pitchFamily="34" charset="0"/>
              </a:rPr>
            </a:br>
            <a:r>
              <a:rPr lang="en-GB" sz="1600" dirty="0">
                <a:solidFill>
                  <a:srgbClr val="093F7D"/>
                </a:solidFill>
                <a:latin typeface="Arial" panose="020B0604020202020204" pitchFamily="34" charset="0"/>
                <a:cs typeface="Arial" panose="020B0604020202020204" pitchFamily="34" charset="0"/>
              </a:rPr>
              <a:t>CARDIFF</a:t>
            </a:r>
            <a:br>
              <a:rPr lang="en-GB" sz="1600" dirty="0">
                <a:solidFill>
                  <a:srgbClr val="093F7D"/>
                </a:solidFill>
                <a:latin typeface="Arial" panose="020B0604020202020204" pitchFamily="34" charset="0"/>
                <a:cs typeface="Arial" panose="020B0604020202020204" pitchFamily="34" charset="0"/>
              </a:rPr>
            </a:br>
            <a:r>
              <a:rPr lang="en-GB" sz="1600" dirty="0">
                <a:solidFill>
                  <a:srgbClr val="093F7D"/>
                </a:solidFill>
                <a:latin typeface="Arial" panose="020B0604020202020204" pitchFamily="34" charset="0"/>
                <a:cs typeface="Arial" panose="020B0604020202020204" pitchFamily="34" charset="0"/>
              </a:rPr>
              <a:t>CF14 3HS</a:t>
            </a: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endParaRPr lang="en-GB" sz="16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Telephone: 	02920 529 398</a:t>
            </a:r>
          </a:p>
          <a:p>
            <a:r>
              <a:rPr lang="en-GB" sz="1400" dirty="0">
                <a:solidFill>
                  <a:srgbClr val="093F7D"/>
                </a:solidFill>
                <a:latin typeface="Arial" panose="020B0604020202020204" pitchFamily="34" charset="0"/>
                <a:cs typeface="Arial" panose="020B0604020202020204" pitchFamily="34" charset="0"/>
              </a:rPr>
              <a:t>Email: 		</a:t>
            </a:r>
            <a:r>
              <a:rPr lang="en-GB" sz="1400" dirty="0">
                <a:solidFill>
                  <a:srgbClr val="093F7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schooladmin@brynyderyn.cardiff.sch.uk</a:t>
            </a:r>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Website: 		</a:t>
            </a:r>
            <a:r>
              <a:rPr lang="en-GB" sz="1400" dirty="0">
                <a:solidFill>
                  <a:srgbClr val="093F7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www.brynyderynpru.co.uk</a:t>
            </a:r>
            <a:r>
              <a:rPr lang="en-GB" sz="1400" dirty="0">
                <a:solidFill>
                  <a:srgbClr val="093F7D"/>
                </a:solidFill>
                <a:latin typeface="Arial" panose="020B0604020202020204" pitchFamily="34" charset="0"/>
                <a:cs typeface="Arial" panose="020B0604020202020204" pitchFamily="34" charset="0"/>
              </a:rPr>
              <a:t> </a:t>
            </a:r>
          </a:p>
          <a:p>
            <a:r>
              <a:rPr lang="en-GB" sz="1400" dirty="0">
                <a:solidFill>
                  <a:srgbClr val="093F7D"/>
                </a:solidFill>
                <a:latin typeface="Arial" panose="020B0604020202020204" pitchFamily="34" charset="0"/>
                <a:cs typeface="Arial" panose="020B0604020202020204" pitchFamily="34" charset="0"/>
              </a:rPr>
              <a:t>Twitter:		</a:t>
            </a:r>
            <a:r>
              <a:rPr lang="en-GB" sz="1400" dirty="0">
                <a:solidFill>
                  <a:srgbClr val="093F7D"/>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@ByD_and_cc</a:t>
            </a:r>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Head of Centre:	Miss F Simpson </a:t>
            </a:r>
          </a:p>
        </p:txBody>
      </p:sp>
      <p:pic>
        <p:nvPicPr>
          <p:cNvPr id="8" name="Picture 7">
            <a:extLst>
              <a:ext uri="{FF2B5EF4-FFF2-40B4-BE49-F238E27FC236}">
                <a16:creationId xmlns:a16="http://schemas.microsoft.com/office/drawing/2014/main" id="{81CBA256-E68E-4073-886D-AF4141109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graphicFrame>
        <p:nvGraphicFramePr>
          <p:cNvPr id="9" name="Object 8">
            <a:extLst>
              <a:ext uri="{FF2B5EF4-FFF2-40B4-BE49-F238E27FC236}">
                <a16:creationId xmlns:a16="http://schemas.microsoft.com/office/drawing/2014/main" id="{1624E2E2-F07B-4988-819D-7C2F37FB6B71}"/>
              </a:ext>
            </a:extLst>
          </p:cNvPr>
          <p:cNvGraphicFramePr>
            <a:graphicFrameLocks noChangeAspect="1"/>
          </p:cNvGraphicFramePr>
          <p:nvPr>
            <p:extLst>
              <p:ext uri="{D42A27DB-BD31-4B8C-83A1-F6EECF244321}">
                <p14:modId xmlns:p14="http://schemas.microsoft.com/office/powerpoint/2010/main" val="914868532"/>
              </p:ext>
            </p:extLst>
          </p:nvPr>
        </p:nvGraphicFramePr>
        <p:xfrm>
          <a:off x="1666882" y="2611130"/>
          <a:ext cx="4438650" cy="3048000"/>
        </p:xfrm>
        <a:graphic>
          <a:graphicData uri="http://schemas.openxmlformats.org/presentationml/2006/ole">
            <mc:AlternateContent xmlns:mc="http://schemas.openxmlformats.org/markup-compatibility/2006">
              <mc:Choice xmlns:v="urn:schemas-microsoft-com:vml" Requires="v">
                <p:oleObj spid="_x0000_s1169" r:id="rId7" imgW="9904680" imgH="6793560" progId="">
                  <p:embed/>
                </p:oleObj>
              </mc:Choice>
              <mc:Fallback>
                <p:oleObj r:id="rId7" imgW="9904680" imgH="6793560" progId="">
                  <p:embed/>
                  <p:pic>
                    <p:nvPicPr>
                      <p:cNvPr id="0" name=""/>
                      <p:cNvPicPr/>
                      <p:nvPr/>
                    </p:nvPicPr>
                    <p:blipFill>
                      <a:blip r:embed="rId8"/>
                      <a:stretch>
                        <a:fillRect/>
                      </a:stretch>
                    </p:blipFill>
                    <p:spPr>
                      <a:xfrm>
                        <a:off x="1666882" y="2611130"/>
                        <a:ext cx="4438650" cy="3048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833015B-DF6B-4B80-BDEB-BC817EDE6B48}"/>
              </a:ext>
            </a:extLst>
          </p:cNvPr>
          <p:cNvGraphicFramePr>
            <a:graphicFrameLocks noChangeAspect="1"/>
          </p:cNvGraphicFramePr>
          <p:nvPr>
            <p:extLst>
              <p:ext uri="{D42A27DB-BD31-4B8C-83A1-F6EECF244321}">
                <p14:modId xmlns:p14="http://schemas.microsoft.com/office/powerpoint/2010/main" val="1463133522"/>
              </p:ext>
            </p:extLst>
          </p:nvPr>
        </p:nvGraphicFramePr>
        <p:xfrm>
          <a:off x="130592" y="457200"/>
          <a:ext cx="677281" cy="667418"/>
        </p:xfrm>
        <a:graphic>
          <a:graphicData uri="http://schemas.openxmlformats.org/presentationml/2006/ole">
            <mc:AlternateContent xmlns:mc="http://schemas.openxmlformats.org/markup-compatibility/2006">
              <mc:Choice xmlns:v="urn:schemas-microsoft-com:vml" Requires="v">
                <p:oleObj spid="_x0000_s1170" r:id="rId9" imgW="2615760" imgH="2577600" progId="">
                  <p:embed/>
                </p:oleObj>
              </mc:Choice>
              <mc:Fallback>
                <p:oleObj r:id="rId9" imgW="2615760" imgH="2577600" progId="">
                  <p:embed/>
                  <p:pic>
                    <p:nvPicPr>
                      <p:cNvPr id="0" name=""/>
                      <p:cNvPicPr/>
                      <p:nvPr/>
                    </p:nvPicPr>
                    <p:blipFill>
                      <a:blip r:embed="rId10"/>
                      <a:stretch>
                        <a:fillRect/>
                      </a:stretch>
                    </p:blipFill>
                    <p:spPr>
                      <a:xfrm>
                        <a:off x="130592" y="457200"/>
                        <a:ext cx="677281" cy="66741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43ADC2B-FC91-498C-81AA-E303DC8B0797}"/>
              </a:ext>
            </a:extLst>
          </p:cNvPr>
          <p:cNvSpPr txBox="1"/>
          <p:nvPr/>
        </p:nvSpPr>
        <p:spPr>
          <a:xfrm>
            <a:off x="318837" y="9199784"/>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57991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385022" y="457200"/>
            <a:ext cx="5366073" cy="8402300"/>
          </a:xfrm>
          <a:prstGeom prst="rect">
            <a:avLst/>
          </a:prstGeom>
          <a:noFill/>
        </p:spPr>
        <p:txBody>
          <a:bodyPr wrap="square" rtlCol="0">
            <a:spAutoFit/>
          </a:bodyPr>
          <a:lstStyle/>
          <a:p>
            <a:pPr lvl="0"/>
            <a:r>
              <a:rPr lang="en-GB" sz="3200" b="1" dirty="0">
                <a:solidFill>
                  <a:srgbClr val="093F7D"/>
                </a:solidFill>
                <a:latin typeface="Arial" panose="020B0604020202020204" pitchFamily="34" charset="0"/>
                <a:cs typeface="Arial" panose="020B0604020202020204" pitchFamily="34" charset="0"/>
              </a:rPr>
              <a:t>Croeso | Welcome</a:t>
            </a:r>
            <a:endParaRPr lang="en-GB" sz="32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Dear Parents/Carers</a:t>
            </a: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Choosing the right school for your child is vitally important.  Most parents want a good education for their children, but they also want them to be happy and to feel safe and secure. At Bryn y Deryn (ByD) we believe we can offer all these things. We pride ourselves on the education and accreditation opportunities we provide at Key Stage 4 and the high standards of teaching and learning are a credit to the hard work of both staff and learners. Equally we are also proud of the ethos and atmosphere of the school. This was celebrated in our recent excellent inspection.</a:t>
            </a: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Many visitors to the school comment on the warm welcome they receive and the politeness and maturity of our learners. Returned learner and parent questionnaires give very positive feedback. We do value our learners and we believe that their time in school should be rewarding and fulfilling. Should you choose to send your child to ByD, I am fully confident that you will have made the right decision. I look forward to meeting you soon and if you have any queries or concerns please contact me at school at any time.</a:t>
            </a: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Yours sincerely</a:t>
            </a: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Miss F Simpson</a:t>
            </a:r>
          </a:p>
          <a:p>
            <a:r>
              <a:rPr lang="en-GB" sz="1400" i="1" dirty="0">
                <a:solidFill>
                  <a:srgbClr val="093F7D"/>
                </a:solidFill>
                <a:latin typeface="Arial" panose="020B0604020202020204" pitchFamily="34" charset="0"/>
                <a:cs typeface="Arial" panose="020B0604020202020204" pitchFamily="34" charset="0"/>
              </a:rPr>
              <a:t>Head of Centre</a:t>
            </a:r>
          </a:p>
          <a:p>
            <a:endParaRPr lang="en-GB" dirty="0">
              <a:solidFill>
                <a:srgbClr val="093F7D"/>
              </a:solidFill>
            </a:endParaRPr>
          </a:p>
        </p:txBody>
      </p:sp>
      <p:pic>
        <p:nvPicPr>
          <p:cNvPr id="10" name="Picture 9" descr="Signature (2)">
            <a:extLst>
              <a:ext uri="{FF2B5EF4-FFF2-40B4-BE49-F238E27FC236}">
                <a16:creationId xmlns:a16="http://schemas.microsoft.com/office/drawing/2014/main" id="{8737D9FF-E6E7-4564-AD89-4BD31AA40720}"/>
              </a:ext>
            </a:extLst>
          </p:cNvPr>
          <p:cNvPicPr/>
          <p:nvPr/>
        </p:nvPicPr>
        <p:blipFill>
          <a:blip r:embed="rId3"/>
          <a:srcRect/>
          <a:stretch>
            <a:fillRect/>
          </a:stretch>
        </p:blipFill>
        <p:spPr bwMode="auto">
          <a:xfrm>
            <a:off x="385022" y="6867789"/>
            <a:ext cx="1885950" cy="914400"/>
          </a:xfrm>
          <a:prstGeom prst="rect">
            <a:avLst/>
          </a:prstGeom>
          <a:noFill/>
          <a:ln w="9525">
            <a:noFill/>
            <a:miter lim="800000"/>
            <a:headEnd/>
            <a:tailEnd/>
          </a:ln>
        </p:spPr>
      </p:pic>
      <p:sp>
        <p:nvSpPr>
          <p:cNvPr id="14" name="Rectangle 13">
            <a:extLst>
              <a:ext uri="{FF2B5EF4-FFF2-40B4-BE49-F238E27FC236}">
                <a16:creationId xmlns:a16="http://schemas.microsoft.com/office/drawing/2014/main" id="{16ACBC8E-ABC4-4C1C-B272-7D6EA8B1417B}"/>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Object 2">
            <a:extLst>
              <a:ext uri="{FF2B5EF4-FFF2-40B4-BE49-F238E27FC236}">
                <a16:creationId xmlns:a16="http://schemas.microsoft.com/office/drawing/2014/main" id="{10B4EF7D-AAA8-49B0-9949-676A689F47D8}"/>
              </a:ext>
            </a:extLst>
          </p:cNvPr>
          <p:cNvGraphicFramePr>
            <a:graphicFrameLocks noChangeAspect="1"/>
          </p:cNvGraphicFramePr>
          <p:nvPr>
            <p:extLst>
              <p:ext uri="{D42A27DB-BD31-4B8C-83A1-F6EECF244321}">
                <p14:modId xmlns:p14="http://schemas.microsoft.com/office/powerpoint/2010/main" val="1130157352"/>
              </p:ext>
            </p:extLst>
          </p:nvPr>
        </p:nvGraphicFramePr>
        <p:xfrm>
          <a:off x="5989079" y="457200"/>
          <a:ext cx="799375" cy="787734"/>
        </p:xfrm>
        <a:graphic>
          <a:graphicData uri="http://schemas.openxmlformats.org/presentationml/2006/ole">
            <mc:AlternateContent xmlns:mc="http://schemas.openxmlformats.org/markup-compatibility/2006">
              <mc:Choice xmlns:v="urn:schemas-microsoft-com:vml" Requires="v">
                <p:oleObj spid="_x0000_s2123" r:id="rId4" imgW="2615760" imgH="2577600" progId="">
                  <p:embed/>
                </p:oleObj>
              </mc:Choice>
              <mc:Fallback>
                <p:oleObj r:id="rId4" imgW="2615760" imgH="2577600" progId="">
                  <p:embed/>
                  <p:pic>
                    <p:nvPicPr>
                      <p:cNvPr id="0" name=""/>
                      <p:cNvPicPr/>
                      <p:nvPr/>
                    </p:nvPicPr>
                    <p:blipFill>
                      <a:blip r:embed="rId5"/>
                      <a:stretch>
                        <a:fillRect/>
                      </a:stretch>
                    </p:blipFill>
                    <p:spPr>
                      <a:xfrm>
                        <a:off x="5989079" y="457200"/>
                        <a:ext cx="799375" cy="78773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416772D-FCD2-441A-91CB-264D99055F5C}"/>
              </a:ext>
            </a:extLst>
          </p:cNvPr>
          <p:cNvSpPr txBox="1"/>
          <p:nvPr/>
        </p:nvSpPr>
        <p:spPr>
          <a:xfrm>
            <a:off x="6238371" y="9196209"/>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94220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1082843" y="457200"/>
            <a:ext cx="5570620" cy="3662541"/>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A Snapshot</a:t>
            </a:r>
            <a:endParaRPr lang="en-GB" sz="3200" dirty="0">
              <a:solidFill>
                <a:srgbClr val="093F7D"/>
              </a:solidFill>
              <a:latin typeface="Arial" panose="020B0604020202020204" pitchFamily="34" charset="0"/>
              <a:cs typeface="Arial" panose="020B0604020202020204" pitchFamily="34" charset="0"/>
            </a:endParaRPr>
          </a:p>
          <a:p>
            <a:endParaRPr lang="en-GB" dirty="0">
              <a:solidFill>
                <a:srgbClr val="093F7D"/>
              </a:solidFill>
            </a:endParaRPr>
          </a:p>
          <a:p>
            <a:r>
              <a:rPr lang="en-GB" sz="1400" dirty="0">
                <a:solidFill>
                  <a:srgbClr val="093F7D"/>
                </a:solidFill>
                <a:latin typeface="Arial" panose="020B0604020202020204" pitchFamily="34" charset="0"/>
                <a:cs typeface="Arial" panose="020B0604020202020204" pitchFamily="34" charset="0"/>
              </a:rPr>
              <a:t>Bryn y Deryn caters for learners from throughout the County of Cardiff with a capacity for 48 Key Stage 4 learners. Each class of six is taught by qualified teaching staff and is supported by a teaching assistant.</a:t>
            </a: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The team of teaching and non-teaching staff offer a wide range of expertise and support to learners at the centre. Staff deliver subjects at Entry Level, GCSE, BTEC and LIBF qualifications.</a:t>
            </a: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At ByD we are proud of the success our learners make during their time here. In the last academic year 100% of learners left with a recognised qualification. Many learners achieved Level 1 and some learners reached Level 2. </a:t>
            </a:r>
            <a:endParaRPr lang="en-GB" sz="1400" dirty="0">
              <a:solidFill>
                <a:srgbClr val="093F7D"/>
              </a:solidFill>
            </a:endParaRPr>
          </a:p>
        </p:txBody>
      </p:sp>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11" name="Rectangle 10">
            <a:extLst>
              <a:ext uri="{FF2B5EF4-FFF2-40B4-BE49-F238E27FC236}">
                <a16:creationId xmlns:a16="http://schemas.microsoft.com/office/drawing/2014/main" id="{8CF53C00-7E8F-40A3-9302-10AA043AA4B9}"/>
              </a:ext>
            </a:extLst>
          </p:cNvPr>
          <p:cNvSpPr/>
          <p:nvPr/>
        </p:nvSpPr>
        <p:spPr>
          <a:xfrm>
            <a:off x="0" y="0"/>
            <a:ext cx="774459"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33C2014A-25FF-4DCF-B58D-94CF4A5AE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086" y="4370352"/>
            <a:ext cx="5378134" cy="3585423"/>
          </a:xfrm>
          <a:prstGeom prst="rect">
            <a:avLst/>
          </a:prstGeom>
        </p:spPr>
      </p:pic>
      <p:sp>
        <p:nvSpPr>
          <p:cNvPr id="12" name="Rectangle 11">
            <a:extLst>
              <a:ext uri="{FF2B5EF4-FFF2-40B4-BE49-F238E27FC236}">
                <a16:creationId xmlns:a16="http://schemas.microsoft.com/office/drawing/2014/main" id="{B42ECC95-1DF8-407D-99A4-4EAB897F0170}"/>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Object 4">
            <a:extLst>
              <a:ext uri="{FF2B5EF4-FFF2-40B4-BE49-F238E27FC236}">
                <a16:creationId xmlns:a16="http://schemas.microsoft.com/office/drawing/2014/main" id="{4FEFD241-B89F-4638-8EF4-A077344F35F4}"/>
              </a:ext>
            </a:extLst>
          </p:cNvPr>
          <p:cNvGraphicFramePr>
            <a:graphicFrameLocks noChangeAspect="1"/>
          </p:cNvGraphicFramePr>
          <p:nvPr>
            <p:extLst>
              <p:ext uri="{D42A27DB-BD31-4B8C-83A1-F6EECF244321}">
                <p14:modId xmlns:p14="http://schemas.microsoft.com/office/powerpoint/2010/main" val="837183348"/>
              </p:ext>
            </p:extLst>
          </p:nvPr>
        </p:nvGraphicFramePr>
        <p:xfrm>
          <a:off x="98510" y="457200"/>
          <a:ext cx="772198" cy="745958"/>
        </p:xfrm>
        <a:graphic>
          <a:graphicData uri="http://schemas.openxmlformats.org/presentationml/2006/ole">
            <mc:AlternateContent xmlns:mc="http://schemas.openxmlformats.org/markup-compatibility/2006">
              <mc:Choice xmlns:v="urn:schemas-microsoft-com:vml" Requires="v">
                <p:oleObj spid="_x0000_s3142" r:id="rId5" imgW="2615760" imgH="2526840" progId="">
                  <p:embed/>
                </p:oleObj>
              </mc:Choice>
              <mc:Fallback>
                <p:oleObj r:id="rId5" imgW="2615760" imgH="2526840" progId="">
                  <p:embed/>
                  <p:pic>
                    <p:nvPicPr>
                      <p:cNvPr id="0" name=""/>
                      <p:cNvPicPr/>
                      <p:nvPr/>
                    </p:nvPicPr>
                    <p:blipFill>
                      <a:blip r:embed="rId6"/>
                      <a:stretch>
                        <a:fillRect/>
                      </a:stretch>
                    </p:blipFill>
                    <p:spPr>
                      <a:xfrm>
                        <a:off x="98510" y="457200"/>
                        <a:ext cx="772198" cy="7459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9B053CB-63CB-4344-BFF2-EC5E2D9D7003}"/>
              </a:ext>
            </a:extLst>
          </p:cNvPr>
          <p:cNvSpPr txBox="1"/>
          <p:nvPr/>
        </p:nvSpPr>
        <p:spPr>
          <a:xfrm>
            <a:off x="318837" y="9199784"/>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08930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385023" y="457200"/>
            <a:ext cx="5329978" cy="6955750"/>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Centre Staff</a:t>
            </a:r>
          </a:p>
          <a:p>
            <a:endParaRPr lang="en-GB" dirty="0">
              <a:solidFill>
                <a:srgbClr val="093F7D"/>
              </a:solidFill>
            </a:endParaRPr>
          </a:p>
          <a:p>
            <a:r>
              <a:rPr lang="en-GB" sz="1200" dirty="0">
                <a:solidFill>
                  <a:srgbClr val="093F7D"/>
                </a:solidFill>
                <a:latin typeface="Arial" panose="020B0604020202020204" pitchFamily="34" charset="0"/>
                <a:cs typeface="Arial" panose="020B0604020202020204" pitchFamily="34" charset="0"/>
              </a:rPr>
              <a:t>Miss F Simpson 		Head Teacher</a:t>
            </a:r>
          </a:p>
          <a:p>
            <a:r>
              <a:rPr lang="en-GB" sz="1200" dirty="0">
                <a:solidFill>
                  <a:srgbClr val="093F7D"/>
                </a:solidFill>
                <a:latin typeface="Arial" panose="020B0604020202020204" pitchFamily="34" charset="0"/>
                <a:cs typeface="Arial" panose="020B0604020202020204" pitchFamily="34" charset="0"/>
              </a:rPr>
              <a:t>Mrs S Howells		Deputy Head of Centre</a:t>
            </a:r>
          </a:p>
          <a:p>
            <a:r>
              <a:rPr lang="en-GB" sz="1200" dirty="0">
                <a:solidFill>
                  <a:srgbClr val="093F7D"/>
                </a:solidFill>
                <a:latin typeface="Arial" panose="020B0604020202020204" pitchFamily="34" charset="0"/>
                <a:cs typeface="Arial" panose="020B0604020202020204" pitchFamily="34" charset="0"/>
              </a:rPr>
              <a:t>Mrs R Mann			Deputy Head of Centre</a:t>
            </a:r>
          </a:p>
          <a:p>
            <a:r>
              <a:rPr lang="en-GB" sz="1200" dirty="0">
                <a:solidFill>
                  <a:srgbClr val="093F7D"/>
                </a:solidFill>
                <a:latin typeface="Arial" panose="020B0604020202020204" pitchFamily="34" charset="0"/>
                <a:cs typeface="Arial" panose="020B0604020202020204" pitchFamily="34" charset="0"/>
              </a:rPr>
              <a:t>Miss K Cole			Assistant Headteacher</a:t>
            </a:r>
          </a:p>
          <a:p>
            <a:r>
              <a:rPr lang="en-GB" sz="1200" dirty="0">
                <a:solidFill>
                  <a:srgbClr val="093F7D"/>
                </a:solidFill>
                <a:latin typeface="Arial" panose="020B0604020202020204" pitchFamily="34" charset="0"/>
                <a:cs typeface="Arial" panose="020B0604020202020204" pitchFamily="34" charset="0"/>
              </a:rPr>
              <a:t>Miss H Smith			Assistant Headteacher</a:t>
            </a:r>
          </a:p>
          <a:p>
            <a:r>
              <a:rPr lang="en-GB" sz="1200" dirty="0">
                <a:solidFill>
                  <a:srgbClr val="093F7D"/>
                </a:solidFill>
                <a:latin typeface="Arial" panose="020B0604020202020204" pitchFamily="34" charset="0"/>
                <a:cs typeface="Arial" panose="020B0604020202020204" pitchFamily="34" charset="0"/>
              </a:rPr>
              <a:t>Mr C Palmer			Assistant Headteacher</a:t>
            </a:r>
          </a:p>
          <a:p>
            <a:r>
              <a:rPr lang="en-GB" sz="1200" dirty="0">
                <a:solidFill>
                  <a:srgbClr val="093F7D"/>
                </a:solidFill>
                <a:latin typeface="Arial" panose="020B0604020202020204" pitchFamily="34" charset="0"/>
                <a:cs typeface="Arial" panose="020B0604020202020204" pitchFamily="34" charset="0"/>
              </a:rPr>
              <a:t>Mrs S Goodall		Assistant Headteacher</a:t>
            </a:r>
          </a:p>
          <a:p>
            <a:endParaRPr lang="en-GB" sz="1200"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Teaching Staff</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Mr I </a:t>
            </a:r>
            <a:r>
              <a:rPr lang="en-GB" sz="1200" dirty="0" err="1">
                <a:solidFill>
                  <a:srgbClr val="093F7D"/>
                </a:solidFill>
                <a:latin typeface="Arial" panose="020B0604020202020204" pitchFamily="34" charset="0"/>
                <a:cs typeface="Arial" panose="020B0604020202020204" pitchFamily="34" charset="0"/>
              </a:rPr>
              <a:t>Priday</a:t>
            </a:r>
            <a:r>
              <a:rPr lang="en-GB" sz="1200" dirty="0">
                <a:solidFill>
                  <a:srgbClr val="093F7D"/>
                </a:solidFill>
                <a:latin typeface="Arial" panose="020B0604020202020204" pitchFamily="34" charset="0"/>
                <a:cs typeface="Arial" panose="020B0604020202020204" pitchFamily="34" charset="0"/>
              </a:rPr>
              <a:t> - Mathematics/Numeracy Teacher</a:t>
            </a:r>
          </a:p>
          <a:p>
            <a:r>
              <a:rPr lang="en-GB" sz="1200" dirty="0">
                <a:solidFill>
                  <a:srgbClr val="093F7D"/>
                </a:solidFill>
                <a:latin typeface="Arial" panose="020B0604020202020204" pitchFamily="34" charset="0"/>
                <a:cs typeface="Arial" panose="020B0604020202020204" pitchFamily="34" charset="0"/>
              </a:rPr>
              <a:t>Mr J Harris - Science Teacher</a:t>
            </a:r>
          </a:p>
          <a:p>
            <a:r>
              <a:rPr lang="en-GB" sz="1200" dirty="0">
                <a:solidFill>
                  <a:srgbClr val="093F7D"/>
                </a:solidFill>
                <a:latin typeface="Arial" panose="020B0604020202020204" pitchFamily="34" charset="0"/>
                <a:cs typeface="Arial" panose="020B0604020202020204" pitchFamily="34" charset="0"/>
              </a:rPr>
              <a:t>Miss A Malik - SWEET Teacher</a:t>
            </a:r>
          </a:p>
          <a:p>
            <a:r>
              <a:rPr lang="en-GB" sz="1200" dirty="0">
                <a:solidFill>
                  <a:srgbClr val="093F7D"/>
                </a:solidFill>
                <a:latin typeface="Arial" panose="020B0604020202020204" pitchFamily="34" charset="0"/>
                <a:cs typeface="Arial" panose="020B0604020202020204" pitchFamily="34" charset="0"/>
              </a:rPr>
              <a:t>Miss D Strydom - Art Teacher</a:t>
            </a:r>
          </a:p>
          <a:p>
            <a:r>
              <a:rPr lang="en-GB" sz="1200" dirty="0">
                <a:solidFill>
                  <a:srgbClr val="093F7D"/>
                </a:solidFill>
                <a:latin typeface="Arial" panose="020B0604020202020204" pitchFamily="34" charset="0"/>
                <a:cs typeface="Arial" panose="020B0604020202020204" pitchFamily="34" charset="0"/>
              </a:rPr>
              <a:t>Tbc - English/Media Teacher</a:t>
            </a:r>
          </a:p>
          <a:p>
            <a:r>
              <a:rPr lang="en-GB" sz="1200" dirty="0">
                <a:solidFill>
                  <a:srgbClr val="093F7D"/>
                </a:solidFill>
                <a:latin typeface="Arial" panose="020B0604020202020204" pitchFamily="34" charset="0"/>
                <a:cs typeface="Arial" panose="020B0604020202020204" pitchFamily="34" charset="0"/>
              </a:rPr>
              <a:t>Mr D Wearne - Photography Teacher</a:t>
            </a:r>
          </a:p>
          <a:p>
            <a:r>
              <a:rPr lang="en-GB" sz="1200" dirty="0">
                <a:solidFill>
                  <a:srgbClr val="093F7D"/>
                </a:solidFill>
                <a:latin typeface="Arial" panose="020B0604020202020204" pitchFamily="34" charset="0"/>
                <a:cs typeface="Arial" panose="020B0604020202020204" pitchFamily="34" charset="0"/>
              </a:rPr>
              <a:t>Mr E Benham - Food and nutrition Teacher</a:t>
            </a:r>
          </a:p>
          <a:p>
            <a:endParaRPr lang="en-GB" sz="1200"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Teaching Assistants</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A variety of teaching assistants </a:t>
            </a:r>
          </a:p>
          <a:p>
            <a:endParaRPr lang="en-GB" sz="1200" dirty="0">
              <a:solidFill>
                <a:srgbClr val="093F7D"/>
              </a:solidFill>
              <a:latin typeface="Arial" panose="020B0604020202020204" pitchFamily="34" charset="0"/>
              <a:cs typeface="Arial" panose="020B0604020202020204" pitchFamily="34" charset="0"/>
            </a:endParaRPr>
          </a:p>
          <a:p>
            <a:endParaRPr lang="en-GB" sz="1200"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Support Staff</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Miss M </a:t>
            </a:r>
            <a:r>
              <a:rPr lang="en-GB" sz="1200" dirty="0" err="1">
                <a:solidFill>
                  <a:srgbClr val="093F7D"/>
                </a:solidFill>
                <a:latin typeface="Arial" panose="020B0604020202020204" pitchFamily="34" charset="0"/>
                <a:cs typeface="Arial" panose="020B0604020202020204" pitchFamily="34" charset="0"/>
              </a:rPr>
              <a:t>Szymanska</a:t>
            </a:r>
            <a:r>
              <a:rPr lang="en-GB" sz="1200" dirty="0">
                <a:solidFill>
                  <a:srgbClr val="093F7D"/>
                </a:solidFill>
                <a:latin typeface="Arial" panose="020B0604020202020204" pitchFamily="34" charset="0"/>
                <a:cs typeface="Arial" panose="020B0604020202020204" pitchFamily="34" charset="0"/>
              </a:rPr>
              <a:t>		Safeguarding Officer</a:t>
            </a:r>
          </a:p>
          <a:p>
            <a:r>
              <a:rPr lang="en-GB" sz="1200" dirty="0">
                <a:solidFill>
                  <a:srgbClr val="093F7D"/>
                </a:solidFill>
                <a:latin typeface="Arial" panose="020B0604020202020204" pitchFamily="34" charset="0"/>
                <a:cs typeface="Arial" panose="020B0604020202020204" pitchFamily="34" charset="0"/>
              </a:rPr>
              <a:t>Miss S Clarke		Administration</a:t>
            </a:r>
          </a:p>
          <a:p>
            <a:r>
              <a:rPr lang="en-GB" sz="1200" dirty="0">
                <a:solidFill>
                  <a:srgbClr val="093F7D"/>
                </a:solidFill>
                <a:latin typeface="Arial" panose="020B0604020202020204" pitchFamily="34" charset="0"/>
                <a:cs typeface="Arial" panose="020B0604020202020204" pitchFamily="34" charset="0"/>
              </a:rPr>
              <a:t>Mr T Leahy			ICT/Exams</a:t>
            </a:r>
          </a:p>
          <a:p>
            <a:endParaRPr lang="en-GB" sz="1200" dirty="0">
              <a:solidFill>
                <a:srgbClr val="093F7D"/>
              </a:solidFill>
              <a:latin typeface="Arial" panose="020B0604020202020204" pitchFamily="34" charset="0"/>
              <a:cs typeface="Arial" panose="020B0604020202020204" pitchFamily="34" charset="0"/>
            </a:endParaRPr>
          </a:p>
          <a:p>
            <a:endParaRPr lang="en-GB" sz="1200" dirty="0">
              <a:solidFill>
                <a:srgbClr val="093F7D"/>
              </a:solidFill>
              <a:latin typeface="Arial" panose="020B0604020202020204" pitchFamily="34" charset="0"/>
              <a:cs typeface="Arial" panose="020B0604020202020204" pitchFamily="34" charset="0"/>
            </a:endParaRPr>
          </a:p>
          <a:p>
            <a:endParaRPr lang="en-GB" sz="1200" dirty="0">
              <a:solidFill>
                <a:srgbClr val="093F7D"/>
              </a:solidFill>
              <a:latin typeface="Arial" panose="020B0604020202020204" pitchFamily="34" charset="0"/>
              <a:cs typeface="Arial" panose="020B0604020202020204" pitchFamily="34" charset="0"/>
            </a:endParaRPr>
          </a:p>
          <a:p>
            <a:r>
              <a:rPr lang="en-GB" sz="1200" b="1" dirty="0">
                <a:solidFill>
                  <a:srgbClr val="093F7D"/>
                </a:solidFill>
                <a:latin typeface="Arial" panose="020B0604020202020204" pitchFamily="34" charset="0"/>
                <a:cs typeface="Arial" panose="020B0604020202020204" pitchFamily="34" charset="0"/>
              </a:rPr>
              <a:t>School Counsellors, the School Nurse and Careers Wales staff will be available to support you too on a regular basis. </a:t>
            </a:r>
          </a:p>
        </p:txBody>
      </p:sp>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9" y="8756108"/>
            <a:ext cx="862115" cy="1149892"/>
          </a:xfrm>
          <a:prstGeom prst="rect">
            <a:avLst/>
          </a:prstGeom>
        </p:spPr>
      </p:pic>
      <p:sp>
        <p:nvSpPr>
          <p:cNvPr id="9" name="Rectangle 8">
            <a:extLst>
              <a:ext uri="{FF2B5EF4-FFF2-40B4-BE49-F238E27FC236}">
                <a16:creationId xmlns:a16="http://schemas.microsoft.com/office/drawing/2014/main" id="{8C352BAB-33A3-459F-8D8A-88DCE199A76B}"/>
              </a:ext>
            </a:extLst>
          </p:cNvPr>
          <p:cNvSpPr/>
          <p:nvPr/>
        </p:nvSpPr>
        <p:spPr>
          <a:xfrm>
            <a:off x="5921895"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Object 2">
            <a:extLst>
              <a:ext uri="{FF2B5EF4-FFF2-40B4-BE49-F238E27FC236}">
                <a16:creationId xmlns:a16="http://schemas.microsoft.com/office/drawing/2014/main" id="{2D85D121-D793-44C8-A308-58E9CA1DA408}"/>
              </a:ext>
            </a:extLst>
          </p:cNvPr>
          <p:cNvGraphicFramePr>
            <a:graphicFrameLocks noChangeAspect="1"/>
          </p:cNvGraphicFramePr>
          <p:nvPr>
            <p:extLst>
              <p:ext uri="{D42A27DB-BD31-4B8C-83A1-F6EECF244321}">
                <p14:modId xmlns:p14="http://schemas.microsoft.com/office/powerpoint/2010/main" val="3998765353"/>
              </p:ext>
            </p:extLst>
          </p:nvPr>
        </p:nvGraphicFramePr>
        <p:xfrm>
          <a:off x="5991440" y="457200"/>
          <a:ext cx="799375" cy="787734"/>
        </p:xfrm>
        <a:graphic>
          <a:graphicData uri="http://schemas.openxmlformats.org/presentationml/2006/ole">
            <mc:AlternateContent xmlns:mc="http://schemas.openxmlformats.org/markup-compatibility/2006">
              <mc:Choice xmlns:v="urn:schemas-microsoft-com:vml" Requires="v">
                <p:oleObj spid="_x0000_s4170" r:id="rId4" imgW="2615760" imgH="2577600" progId="">
                  <p:embed/>
                </p:oleObj>
              </mc:Choice>
              <mc:Fallback>
                <p:oleObj r:id="rId4" imgW="2615760" imgH="2577600" progId="">
                  <p:embed/>
                  <p:pic>
                    <p:nvPicPr>
                      <p:cNvPr id="0" name=""/>
                      <p:cNvPicPr/>
                      <p:nvPr/>
                    </p:nvPicPr>
                    <p:blipFill>
                      <a:blip r:embed="rId5"/>
                      <a:stretch>
                        <a:fillRect/>
                      </a:stretch>
                    </p:blipFill>
                    <p:spPr>
                      <a:xfrm>
                        <a:off x="5991440" y="457200"/>
                        <a:ext cx="799375" cy="787734"/>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3464A52-C31D-4C74-A812-6C7F10F0D6F7}"/>
              </a:ext>
            </a:extLst>
          </p:cNvPr>
          <p:cNvSpPr txBox="1"/>
          <p:nvPr/>
        </p:nvSpPr>
        <p:spPr>
          <a:xfrm>
            <a:off x="6238371" y="9196209"/>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2909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1143000" y="457200"/>
            <a:ext cx="5546558" cy="8248412"/>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Our Aims</a:t>
            </a:r>
            <a:endParaRPr lang="en-GB" sz="3200" dirty="0">
              <a:solidFill>
                <a:srgbClr val="093F7D"/>
              </a:solidFill>
              <a:latin typeface="Arial" panose="020B0604020202020204" pitchFamily="34" charset="0"/>
              <a:cs typeface="Arial" panose="020B0604020202020204" pitchFamily="34" charset="0"/>
            </a:endParaRPr>
          </a:p>
          <a:p>
            <a:endParaRPr lang="en-GB" dirty="0">
              <a:solidFill>
                <a:srgbClr val="093F7D"/>
              </a:solidFill>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To enable learners to gain a greater awareness and understanding of their social, emotional and behavioural difficulties within the classroom and school environment</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With guidance and support learners will be encouraged to develop positive strategies to address those difficulties and re-engage fully with the curriculum</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Address specific areas of difficulty in their learning through small group and individual support</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To gain relevant qualifications</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solidFill>
                  <a:srgbClr val="093F7D"/>
                </a:solidFill>
                <a:latin typeface="Arial" panose="020B0604020202020204" pitchFamily="34" charset="0"/>
                <a:cs typeface="Arial" panose="020B0604020202020204" pitchFamily="34" charset="0"/>
              </a:rPr>
              <a:t>To transition to a positive destination at the end of year 11</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Learners’ emotional, social and behavioural needs are addressed individually within a positive behaviour support approach. We strive for an environment that builds on individual’s strengths, develops positive self-esteem, ensures equal opportunities and teaches new skills. </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We promote, teach and reward our school values to support our learners in developing independence and important life skills. Individuals are supported in making positive choices for themselves and having regard for the needs of other individuals within the teaching and learning environment. Our school adopts a trauma informed approach in all its work.</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Our core aims are for all learners to become:</a:t>
            </a:r>
          </a:p>
          <a:p>
            <a:endParaRPr lang="en-GB" sz="1200" dirty="0">
              <a:solidFill>
                <a:srgbClr val="093F7D"/>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a:solidFill>
                  <a:srgbClr val="093F7D"/>
                </a:solidFill>
                <a:latin typeface="Arial" panose="020B0604020202020204" pitchFamily="34" charset="0"/>
                <a:cs typeface="Arial" panose="020B0604020202020204" pitchFamily="34" charset="0"/>
              </a:rPr>
              <a:t>Ambitious, capable learners </a:t>
            </a:r>
            <a:r>
              <a:rPr lang="en-GB" sz="1200" dirty="0">
                <a:solidFill>
                  <a:srgbClr val="093F7D"/>
                </a:solidFill>
                <a:latin typeface="Arial" panose="020B0604020202020204" pitchFamily="34" charset="0"/>
                <a:cs typeface="Arial" panose="020B0604020202020204" pitchFamily="34" charset="0"/>
              </a:rPr>
              <a:t>who are ready to learn throughout their lives.</a:t>
            </a:r>
          </a:p>
          <a:p>
            <a:pPr marL="171450" indent="-1714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a:solidFill>
                  <a:srgbClr val="093F7D"/>
                </a:solidFill>
                <a:latin typeface="Arial" panose="020B0604020202020204" pitchFamily="34" charset="0"/>
                <a:cs typeface="Arial" panose="020B0604020202020204" pitchFamily="34" charset="0"/>
              </a:rPr>
              <a:t>Enterprising, creative contributors </a:t>
            </a:r>
            <a:r>
              <a:rPr lang="en-GB" sz="1200" dirty="0">
                <a:solidFill>
                  <a:srgbClr val="093F7D"/>
                </a:solidFill>
                <a:latin typeface="Arial" panose="020B0604020202020204" pitchFamily="34" charset="0"/>
                <a:cs typeface="Arial" panose="020B0604020202020204" pitchFamily="34" charset="0"/>
              </a:rPr>
              <a:t>who are ready to play a full part in life and work.</a:t>
            </a:r>
          </a:p>
          <a:p>
            <a:pPr marL="171450" indent="-1714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a:solidFill>
                  <a:srgbClr val="093F7D"/>
                </a:solidFill>
                <a:latin typeface="Arial" panose="020B0604020202020204" pitchFamily="34" charset="0"/>
                <a:cs typeface="Arial" panose="020B0604020202020204" pitchFamily="34" charset="0"/>
              </a:rPr>
              <a:t>Ethical, informed citizens </a:t>
            </a:r>
            <a:r>
              <a:rPr lang="en-GB" sz="1200" dirty="0">
                <a:solidFill>
                  <a:srgbClr val="093F7D"/>
                </a:solidFill>
                <a:latin typeface="Arial" panose="020B0604020202020204" pitchFamily="34" charset="0"/>
                <a:cs typeface="Arial" panose="020B0604020202020204" pitchFamily="34" charset="0"/>
              </a:rPr>
              <a:t>who are ready to be citizens of Wales and the world.</a:t>
            </a:r>
          </a:p>
          <a:p>
            <a:pPr marL="171450" indent="-1714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1" dirty="0">
                <a:solidFill>
                  <a:srgbClr val="093F7D"/>
                </a:solidFill>
                <a:latin typeface="Arial" panose="020B0604020202020204" pitchFamily="34" charset="0"/>
                <a:cs typeface="Arial" panose="020B0604020202020204" pitchFamily="34" charset="0"/>
              </a:rPr>
              <a:t>Healthy, confident individuals </a:t>
            </a:r>
            <a:r>
              <a:rPr lang="en-GB" sz="1200" dirty="0">
                <a:solidFill>
                  <a:srgbClr val="093F7D"/>
                </a:solidFill>
                <a:latin typeface="Arial" panose="020B0604020202020204" pitchFamily="34" charset="0"/>
                <a:cs typeface="Arial" panose="020B0604020202020204" pitchFamily="34" charset="0"/>
              </a:rPr>
              <a:t>who are ready to lead fulfilling lives as valued members of society.</a:t>
            </a:r>
          </a:p>
          <a:p>
            <a:endParaRPr lang="en-GB" sz="1200" dirty="0">
              <a:solidFill>
                <a:srgbClr val="093F7D"/>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6" name="Rectangle 5">
            <a:extLst>
              <a:ext uri="{FF2B5EF4-FFF2-40B4-BE49-F238E27FC236}">
                <a16:creationId xmlns:a16="http://schemas.microsoft.com/office/drawing/2014/main" id="{F02DF6DA-CBB1-41C5-8661-0AACF532D08A}"/>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a:extLst>
              <a:ext uri="{FF2B5EF4-FFF2-40B4-BE49-F238E27FC236}">
                <a16:creationId xmlns:a16="http://schemas.microsoft.com/office/drawing/2014/main" id="{07FD5B9A-B7B9-42D3-A6C2-1E45FF892141}"/>
              </a:ext>
            </a:extLst>
          </p:cNvPr>
          <p:cNvGraphicFramePr>
            <a:graphicFrameLocks noChangeAspect="1"/>
          </p:cNvGraphicFramePr>
          <p:nvPr>
            <p:extLst>
              <p:ext uri="{D42A27DB-BD31-4B8C-83A1-F6EECF244321}">
                <p14:modId xmlns:p14="http://schemas.microsoft.com/office/powerpoint/2010/main" val="1064413485"/>
              </p:ext>
            </p:extLst>
          </p:nvPr>
        </p:nvGraphicFramePr>
        <p:xfrm>
          <a:off x="90742" y="457200"/>
          <a:ext cx="756982" cy="745958"/>
        </p:xfrm>
        <a:graphic>
          <a:graphicData uri="http://schemas.openxmlformats.org/presentationml/2006/ole">
            <mc:AlternateContent xmlns:mc="http://schemas.openxmlformats.org/markup-compatibility/2006">
              <mc:Choice xmlns:v="urn:schemas-microsoft-com:vml" Requires="v">
                <p:oleObj spid="_x0000_s5220" r:id="rId4" imgW="2615760" imgH="2577600" progId="">
                  <p:embed/>
                </p:oleObj>
              </mc:Choice>
              <mc:Fallback>
                <p:oleObj r:id="rId4" imgW="2615760" imgH="2577600" progId="">
                  <p:embed/>
                  <p:pic>
                    <p:nvPicPr>
                      <p:cNvPr id="0" name=""/>
                      <p:cNvPicPr/>
                      <p:nvPr/>
                    </p:nvPicPr>
                    <p:blipFill>
                      <a:blip r:embed="rId5"/>
                      <a:stretch>
                        <a:fillRect/>
                      </a:stretch>
                    </p:blipFill>
                    <p:spPr>
                      <a:xfrm>
                        <a:off x="90742" y="457200"/>
                        <a:ext cx="756982" cy="7459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9C0E8FC-F682-47B6-BE62-CE3DF8EC67EC}"/>
              </a:ext>
            </a:extLst>
          </p:cNvPr>
          <p:cNvSpPr txBox="1"/>
          <p:nvPr/>
        </p:nvSpPr>
        <p:spPr>
          <a:xfrm>
            <a:off x="318837" y="9199784"/>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5</a:t>
            </a:r>
          </a:p>
        </p:txBody>
      </p:sp>
      <p:graphicFrame>
        <p:nvGraphicFramePr>
          <p:cNvPr id="10" name="Object 9">
            <a:extLst>
              <a:ext uri="{FF2B5EF4-FFF2-40B4-BE49-F238E27FC236}">
                <a16:creationId xmlns:a16="http://schemas.microsoft.com/office/drawing/2014/main" id="{2C379FEB-CAAF-4223-BF15-3CD4947ABEDC}"/>
              </a:ext>
            </a:extLst>
          </p:cNvPr>
          <p:cNvGraphicFramePr>
            <a:graphicFrameLocks noChangeAspect="1"/>
          </p:cNvGraphicFramePr>
          <p:nvPr>
            <p:extLst>
              <p:ext uri="{D42A27DB-BD31-4B8C-83A1-F6EECF244321}">
                <p14:modId xmlns:p14="http://schemas.microsoft.com/office/powerpoint/2010/main" val="2794824633"/>
              </p:ext>
            </p:extLst>
          </p:nvPr>
        </p:nvGraphicFramePr>
        <p:xfrm>
          <a:off x="90741" y="3774533"/>
          <a:ext cx="756982" cy="745958"/>
        </p:xfrm>
        <a:graphic>
          <a:graphicData uri="http://schemas.openxmlformats.org/presentationml/2006/ole">
            <mc:AlternateContent xmlns:mc="http://schemas.openxmlformats.org/markup-compatibility/2006">
              <mc:Choice xmlns:v="urn:schemas-microsoft-com:vml" Requires="v">
                <p:oleObj spid="_x0000_s5221" r:id="rId6" imgW="2615760" imgH="2577600" progId="">
                  <p:embed/>
                </p:oleObj>
              </mc:Choice>
              <mc:Fallback>
                <p:oleObj r:id="rId6" imgW="2615760" imgH="2577600" progId="">
                  <p:embed/>
                  <p:pic>
                    <p:nvPicPr>
                      <p:cNvPr id="12" name="Object 11">
                        <a:extLst>
                          <a:ext uri="{FF2B5EF4-FFF2-40B4-BE49-F238E27FC236}">
                            <a16:creationId xmlns:a16="http://schemas.microsoft.com/office/drawing/2014/main" id="{63A587CA-B279-493C-8F74-E9C920F1028E}"/>
                          </a:ext>
                        </a:extLst>
                      </p:cNvPr>
                      <p:cNvPicPr/>
                      <p:nvPr/>
                    </p:nvPicPr>
                    <p:blipFill>
                      <a:blip r:embed="rId7"/>
                      <a:stretch>
                        <a:fillRect/>
                      </a:stretch>
                    </p:blipFill>
                    <p:spPr>
                      <a:xfrm>
                        <a:off x="90741" y="3774533"/>
                        <a:ext cx="756982" cy="745958"/>
                      </a:xfrm>
                      <a:prstGeom prst="rect">
                        <a:avLst/>
                      </a:prstGeom>
                    </p:spPr>
                  </p:pic>
                </p:oleObj>
              </mc:Fallback>
            </mc:AlternateContent>
          </a:graphicData>
        </a:graphic>
      </p:graphicFrame>
    </p:spTree>
    <p:extLst>
      <p:ext uri="{BB962C8B-B14F-4D97-AF65-F5344CB8AC3E}">
        <p14:creationId xmlns:p14="http://schemas.microsoft.com/office/powerpoint/2010/main" val="33870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345916" y="408768"/>
            <a:ext cx="5414199" cy="5386090"/>
          </a:xfrm>
          <a:prstGeom prst="rect">
            <a:avLst/>
          </a:prstGeom>
          <a:noFill/>
        </p:spPr>
        <p:txBody>
          <a:bodyPr wrap="square" rtlCol="0">
            <a:spAutoFit/>
          </a:bodyPr>
          <a:lstStyle/>
          <a:p>
            <a:r>
              <a:rPr lang="en-GB" sz="3200" b="1" dirty="0">
                <a:solidFill>
                  <a:srgbClr val="093F7D"/>
                </a:solidFill>
                <a:latin typeface="Arial" panose="020B0604020202020204" pitchFamily="34" charset="0"/>
                <a:cs typeface="Arial" panose="020B0604020202020204" pitchFamily="34" charset="0"/>
              </a:rPr>
              <a:t>The Curriculum</a:t>
            </a:r>
            <a:endParaRPr lang="en-GB" dirty="0">
              <a:solidFill>
                <a:srgbClr val="093F7D"/>
              </a:solidFill>
            </a:endParaRPr>
          </a:p>
          <a:p>
            <a:r>
              <a:rPr lang="en-GB" sz="1200" dirty="0">
                <a:solidFill>
                  <a:srgbClr val="093F7D"/>
                </a:solidFill>
                <a:latin typeface="Arial" panose="020B0604020202020204" pitchFamily="34" charset="0"/>
                <a:cs typeface="Arial" panose="020B0604020202020204" pitchFamily="34" charset="0"/>
              </a:rPr>
              <a:t>ByD offers a balanced curriculum that is specifically differentiated to meet the needs of each learner. Learners follow a curriculum including Maths, English, Media Studies, SWEET, Art and Digital Photography GCSE; along with a variety of BTEC and alternative qualifications. The curriculum for Wales is embedded across the school.</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Within the teaching and learning environment learners are given every encouragement to engage with the curriculum offered. In small groups, with a maximum of six learners, one teacher and a teaching assistant provide learners with the opportunity to receive the support and guidance in every aspect of their learning.</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Aspects of the whole programme will focus on promoting and developing ambitious and capable learners, enterprising, creative contributors, ethical informed citizens and healthy confident individuals.  </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Learners will be offered five days per week at ByD. The intention is that this time will be used to gain accredited awards. Potential learners need to be aware that there is a firm </a:t>
            </a:r>
            <a:r>
              <a:rPr lang="en-GB" sz="1200">
                <a:solidFill>
                  <a:srgbClr val="093F7D"/>
                </a:solidFill>
                <a:latin typeface="Arial" panose="020B0604020202020204" pitchFamily="34" charset="0"/>
                <a:cs typeface="Arial" panose="020B0604020202020204" pitchFamily="34" charset="0"/>
              </a:rPr>
              <a:t>expectation of </a:t>
            </a:r>
            <a:r>
              <a:rPr lang="en-GB" sz="1200" dirty="0">
                <a:solidFill>
                  <a:srgbClr val="093F7D"/>
                </a:solidFill>
                <a:latin typeface="Arial" panose="020B0604020202020204" pitchFamily="34" charset="0"/>
                <a:cs typeface="Arial" panose="020B0604020202020204" pitchFamily="34" charset="0"/>
              </a:rPr>
              <a:t>good behaviour and effort.</a:t>
            </a:r>
          </a:p>
          <a:p>
            <a:endParaRPr lang="en-GB" sz="1200" dirty="0">
              <a:solidFill>
                <a:srgbClr val="093F7D"/>
              </a:solidFill>
              <a:latin typeface="Arial" panose="020B0604020202020204" pitchFamily="34" charset="0"/>
              <a:cs typeface="Arial" panose="020B0604020202020204" pitchFamily="34" charset="0"/>
            </a:endParaRPr>
          </a:p>
          <a:p>
            <a:r>
              <a:rPr lang="en-GB" sz="1200" dirty="0">
                <a:solidFill>
                  <a:srgbClr val="093F7D"/>
                </a:solidFill>
                <a:latin typeface="Arial" panose="020B0604020202020204" pitchFamily="34" charset="0"/>
                <a:cs typeface="Arial" panose="020B0604020202020204" pitchFamily="34" charset="0"/>
              </a:rPr>
              <a:t>All learners will have ongoing support from Careers Wales and youth mentors to ensure successful transition post 16. To support this work strong links also exist with a number of local colleges and other training providers in the area. Learners are given information about appropriate opportunities in the world of work. </a:t>
            </a:r>
          </a:p>
        </p:txBody>
      </p:sp>
      <p:sp>
        <p:nvSpPr>
          <p:cNvPr id="6" name="Rectangle 5">
            <a:extLst>
              <a:ext uri="{FF2B5EF4-FFF2-40B4-BE49-F238E27FC236}">
                <a16:creationId xmlns:a16="http://schemas.microsoft.com/office/drawing/2014/main" id="{46058A92-327F-4E32-80F5-56CBA7B4DF98}"/>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a:extLst>
              <a:ext uri="{FF2B5EF4-FFF2-40B4-BE49-F238E27FC236}">
                <a16:creationId xmlns:a16="http://schemas.microsoft.com/office/drawing/2014/main" id="{E0BF0F72-101C-4305-A77F-8556B9C7F630}"/>
              </a:ext>
            </a:extLst>
          </p:cNvPr>
          <p:cNvGraphicFramePr>
            <a:graphicFrameLocks noChangeAspect="1"/>
          </p:cNvGraphicFramePr>
          <p:nvPr>
            <p:extLst>
              <p:ext uri="{D42A27DB-BD31-4B8C-83A1-F6EECF244321}">
                <p14:modId xmlns:p14="http://schemas.microsoft.com/office/powerpoint/2010/main" val="1873159996"/>
              </p:ext>
            </p:extLst>
          </p:nvPr>
        </p:nvGraphicFramePr>
        <p:xfrm>
          <a:off x="5989079" y="457200"/>
          <a:ext cx="799375" cy="787734"/>
        </p:xfrm>
        <a:graphic>
          <a:graphicData uri="http://schemas.openxmlformats.org/presentationml/2006/ole">
            <mc:AlternateContent xmlns:mc="http://schemas.openxmlformats.org/markup-compatibility/2006">
              <mc:Choice xmlns:v="urn:schemas-microsoft-com:vml" Requires="v">
                <p:oleObj spid="_x0000_s6235" r:id="rId3" imgW="2615760" imgH="2577600" progId="">
                  <p:embed/>
                </p:oleObj>
              </mc:Choice>
              <mc:Fallback>
                <p:oleObj r:id="rId3" imgW="2615760" imgH="2577600" progId="">
                  <p:embed/>
                  <p:pic>
                    <p:nvPicPr>
                      <p:cNvPr id="0" name=""/>
                      <p:cNvPicPr/>
                      <p:nvPr/>
                    </p:nvPicPr>
                    <p:blipFill>
                      <a:blip r:embed="rId4"/>
                      <a:stretch>
                        <a:fillRect/>
                      </a:stretch>
                    </p:blipFill>
                    <p:spPr>
                      <a:xfrm>
                        <a:off x="5989079" y="457200"/>
                        <a:ext cx="799375" cy="78773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41C2963-8845-4EA6-83AC-5ACA739239A5}"/>
              </a:ext>
            </a:extLst>
          </p:cNvPr>
          <p:cNvSpPr txBox="1"/>
          <p:nvPr/>
        </p:nvSpPr>
        <p:spPr>
          <a:xfrm>
            <a:off x="6238371" y="9196209"/>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6</a:t>
            </a:r>
          </a:p>
        </p:txBody>
      </p:sp>
      <p:sp>
        <p:nvSpPr>
          <p:cNvPr id="10" name="TextBox 9">
            <a:extLst>
              <a:ext uri="{FF2B5EF4-FFF2-40B4-BE49-F238E27FC236}">
                <a16:creationId xmlns:a16="http://schemas.microsoft.com/office/drawing/2014/main" id="{2B451899-C37B-40CC-93FF-CD2C683230B4}"/>
              </a:ext>
            </a:extLst>
          </p:cNvPr>
          <p:cNvSpPr txBox="1"/>
          <p:nvPr/>
        </p:nvSpPr>
        <p:spPr>
          <a:xfrm>
            <a:off x="296009" y="5556526"/>
            <a:ext cx="5693070" cy="4093428"/>
          </a:xfrm>
          <a:prstGeom prst="rect">
            <a:avLst/>
          </a:prstGeom>
          <a:noFill/>
        </p:spPr>
        <p:txBody>
          <a:bodyPr wrap="square" numCol="2" rtlCol="0">
            <a:spAutoFit/>
          </a:bodyPr>
          <a:lstStyle/>
          <a:p>
            <a:r>
              <a:rPr lang="en-GB" sz="3200" b="1" dirty="0">
                <a:solidFill>
                  <a:srgbClr val="093F7D"/>
                </a:solidFill>
                <a:latin typeface="Arial" panose="020B0604020202020204" pitchFamily="34" charset="0"/>
                <a:cs typeface="Arial" panose="020B0604020202020204" pitchFamily="34" charset="0"/>
              </a:rPr>
              <a:t>Qualifications</a:t>
            </a:r>
            <a:endParaRPr lang="en-GB" sz="1600" dirty="0">
              <a:solidFill>
                <a:srgbClr val="093F7D"/>
              </a:solidFill>
            </a:endParaRPr>
          </a:p>
          <a:p>
            <a:endParaRPr lang="en-GB" dirty="0">
              <a:solidFill>
                <a:srgbClr val="093F7D"/>
              </a:solidFill>
            </a:endParaRPr>
          </a:p>
          <a:p>
            <a:r>
              <a:rPr lang="en-GB" sz="1400" b="1" dirty="0">
                <a:solidFill>
                  <a:srgbClr val="093F7D"/>
                </a:solidFill>
                <a:latin typeface="Arial" panose="020B0604020202020204" pitchFamily="34" charset="0"/>
                <a:cs typeface="Arial" panose="020B0604020202020204" pitchFamily="34" charset="0"/>
              </a:rPr>
              <a:t>Subjects</a:t>
            </a:r>
            <a:endParaRPr lang="en-GB" sz="1400" dirty="0">
              <a:solidFill>
                <a:srgbClr val="093F7D"/>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English Language</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Media Studies</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Mathematics</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Mathematics – Numeracy</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Art</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Digital Photography</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Science</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BTEC S.W.E.E.T</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GCSE Food and nutrition</a:t>
            </a:r>
            <a:endParaRPr lang="en-GB" sz="1400" b="1" dirty="0">
              <a:solidFill>
                <a:srgbClr val="093F7D"/>
              </a:solidFill>
              <a:latin typeface="Arial" panose="020B0604020202020204" pitchFamily="34" charset="0"/>
              <a:cs typeface="Arial" panose="020B0604020202020204" pitchFamily="34" charset="0"/>
            </a:endParaRPr>
          </a:p>
          <a:p>
            <a:r>
              <a:rPr lang="en-GB" sz="1400" b="1" dirty="0">
                <a:solidFill>
                  <a:srgbClr val="093F7D"/>
                </a:solidFill>
                <a:latin typeface="Arial" panose="020B0604020202020204" pitchFamily="34" charset="0"/>
                <a:cs typeface="Arial" panose="020B0604020202020204" pitchFamily="34" charset="0"/>
              </a:rPr>
              <a:t>Optional</a:t>
            </a:r>
          </a:p>
          <a:p>
            <a:endParaRPr lang="en-GB" sz="1400" dirty="0">
              <a:solidFill>
                <a:srgbClr val="093F7D"/>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Level 1 / 2 Financial Literacy</a:t>
            </a:r>
          </a:p>
          <a:p>
            <a:pPr marL="171450" indent="-1714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Variety of BTEC qualifications</a:t>
            </a:r>
          </a:p>
          <a:p>
            <a:endParaRPr lang="en-GB" sz="1400" dirty="0">
              <a:solidFill>
                <a:srgbClr val="093F7D"/>
              </a:solidFill>
              <a:latin typeface="Arial" panose="020B0604020202020204" pitchFamily="34" charset="0"/>
              <a:cs typeface="Arial" panose="020B0604020202020204" pitchFamily="34" charset="0"/>
            </a:endParaRPr>
          </a:p>
        </p:txBody>
      </p:sp>
      <p:graphicFrame>
        <p:nvGraphicFramePr>
          <p:cNvPr id="11" name="Object 10">
            <a:extLst>
              <a:ext uri="{FF2B5EF4-FFF2-40B4-BE49-F238E27FC236}">
                <a16:creationId xmlns:a16="http://schemas.microsoft.com/office/drawing/2014/main" id="{893F8DE6-54FF-4F79-B285-877879C00E80}"/>
              </a:ext>
            </a:extLst>
          </p:cNvPr>
          <p:cNvGraphicFramePr>
            <a:graphicFrameLocks noChangeAspect="1"/>
          </p:cNvGraphicFramePr>
          <p:nvPr>
            <p:extLst>
              <p:ext uri="{D42A27DB-BD31-4B8C-83A1-F6EECF244321}">
                <p14:modId xmlns:p14="http://schemas.microsoft.com/office/powerpoint/2010/main" val="4183379851"/>
              </p:ext>
            </p:extLst>
          </p:nvPr>
        </p:nvGraphicFramePr>
        <p:xfrm>
          <a:off x="6031472" y="5421879"/>
          <a:ext cx="756982" cy="745958"/>
        </p:xfrm>
        <a:graphic>
          <a:graphicData uri="http://schemas.openxmlformats.org/presentationml/2006/ole">
            <mc:AlternateContent xmlns:mc="http://schemas.openxmlformats.org/markup-compatibility/2006">
              <mc:Choice xmlns:v="urn:schemas-microsoft-com:vml" Requires="v">
                <p:oleObj spid="_x0000_s6236" r:id="rId5" imgW="2615760" imgH="2577600" progId="">
                  <p:embed/>
                </p:oleObj>
              </mc:Choice>
              <mc:Fallback>
                <p:oleObj r:id="rId5" imgW="2615760" imgH="2577600" progId="">
                  <p:embed/>
                  <p:pic>
                    <p:nvPicPr>
                      <p:cNvPr id="15" name="Object 14">
                        <a:extLst>
                          <a:ext uri="{FF2B5EF4-FFF2-40B4-BE49-F238E27FC236}">
                            <a16:creationId xmlns:a16="http://schemas.microsoft.com/office/drawing/2014/main" id="{698E49FE-D9D3-4E98-AD11-B5F9CA6FAA73}"/>
                          </a:ext>
                        </a:extLst>
                      </p:cNvPr>
                      <p:cNvPicPr/>
                      <p:nvPr/>
                    </p:nvPicPr>
                    <p:blipFill>
                      <a:blip r:embed="rId6"/>
                      <a:stretch>
                        <a:fillRect/>
                      </a:stretch>
                    </p:blipFill>
                    <p:spPr>
                      <a:xfrm>
                        <a:off x="6031472" y="5421879"/>
                        <a:ext cx="756982" cy="745958"/>
                      </a:xfrm>
                      <a:prstGeom prst="rect">
                        <a:avLst/>
                      </a:prstGeom>
                    </p:spPr>
                  </p:pic>
                </p:oleObj>
              </mc:Fallback>
            </mc:AlternateContent>
          </a:graphicData>
        </a:graphic>
      </p:graphicFrame>
    </p:spTree>
    <p:extLst>
      <p:ext uri="{BB962C8B-B14F-4D97-AF65-F5344CB8AC3E}">
        <p14:creationId xmlns:p14="http://schemas.microsoft.com/office/powerpoint/2010/main" val="364026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4F0C75-AF7D-4588-A31B-3FC29920372F}"/>
              </a:ext>
            </a:extLst>
          </p:cNvPr>
          <p:cNvSpPr txBox="1"/>
          <p:nvPr/>
        </p:nvSpPr>
        <p:spPr>
          <a:xfrm>
            <a:off x="1118936" y="457200"/>
            <a:ext cx="5570621" cy="1508105"/>
          </a:xfrm>
          <a:prstGeom prst="rect">
            <a:avLst/>
          </a:prstGeom>
          <a:noFill/>
        </p:spPr>
        <p:txBody>
          <a:bodyPr wrap="square" numCol="1" rtlCol="0">
            <a:spAutoFit/>
          </a:bodyPr>
          <a:lstStyle/>
          <a:p>
            <a:r>
              <a:rPr lang="en-GB" sz="3200" b="1" dirty="0">
                <a:solidFill>
                  <a:srgbClr val="093F7D"/>
                </a:solidFill>
                <a:latin typeface="Arial" panose="020B0604020202020204" pitchFamily="34" charset="0"/>
                <a:cs typeface="Arial" panose="020B0604020202020204" pitchFamily="34" charset="0"/>
              </a:rPr>
              <a:t>Our Facilities</a:t>
            </a:r>
          </a:p>
          <a:p>
            <a:endParaRPr lang="en-GB" sz="1400" dirty="0">
              <a:solidFill>
                <a:srgbClr val="093F7D"/>
              </a:solidFill>
              <a:latin typeface="Arial" panose="020B0604020202020204" pitchFamily="34" charset="0"/>
              <a:cs typeface="Arial" panose="020B0604020202020204" pitchFamily="34" charset="0"/>
            </a:endParaRPr>
          </a:p>
          <a:p>
            <a:r>
              <a:rPr lang="en-GB" sz="1400" dirty="0">
                <a:solidFill>
                  <a:srgbClr val="093F7D"/>
                </a:solidFill>
                <a:latin typeface="Arial" panose="020B0604020202020204" pitchFamily="34" charset="0"/>
                <a:cs typeface="Arial" panose="020B0604020202020204" pitchFamily="34" charset="0"/>
              </a:rPr>
              <a:t>At Bryn y Deryn, we have a wide range of special facilities to accommodate our learners:</a:t>
            </a:r>
            <a:endParaRPr lang="en-GB" sz="1600" dirty="0">
              <a:solidFill>
                <a:srgbClr val="093F7D"/>
              </a:solidFill>
              <a:latin typeface="Arial" panose="020B0604020202020204" pitchFamily="34" charset="0"/>
              <a:cs typeface="Arial" panose="020B0604020202020204" pitchFamily="34" charset="0"/>
            </a:endParaRPr>
          </a:p>
          <a:p>
            <a:endParaRPr lang="en-GB" dirty="0">
              <a:solidFill>
                <a:srgbClr val="093F7D"/>
              </a:solidFill>
            </a:endParaRPr>
          </a:p>
        </p:txBody>
      </p:sp>
      <p:pic>
        <p:nvPicPr>
          <p:cNvPr id="9" name="Picture 8">
            <a:extLst>
              <a:ext uri="{FF2B5EF4-FFF2-40B4-BE49-F238E27FC236}">
                <a16:creationId xmlns:a16="http://schemas.microsoft.com/office/drawing/2014/main" id="{ABD9FE5D-BEA1-4907-8DF1-B7FD6399B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83" y="8756108"/>
            <a:ext cx="862115" cy="1149892"/>
          </a:xfrm>
          <a:prstGeom prst="rect">
            <a:avLst/>
          </a:prstGeom>
        </p:spPr>
      </p:pic>
      <p:sp>
        <p:nvSpPr>
          <p:cNvPr id="5" name="Rectangle 4">
            <a:extLst>
              <a:ext uri="{FF2B5EF4-FFF2-40B4-BE49-F238E27FC236}">
                <a16:creationId xmlns:a16="http://schemas.microsoft.com/office/drawing/2014/main" id="{20E9C4F5-F1A9-4291-9795-754FFC537E3A}"/>
              </a:ext>
            </a:extLst>
          </p:cNvPr>
          <p:cNvSpPr/>
          <p:nvPr/>
        </p:nvSpPr>
        <p:spPr>
          <a:xfrm>
            <a:off x="0" y="0"/>
            <a:ext cx="774459"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793B2A73-E772-4A9E-BAA7-C6C24281CD63}"/>
              </a:ext>
            </a:extLst>
          </p:cNvPr>
          <p:cNvSpPr/>
          <p:nvPr/>
        </p:nvSpPr>
        <p:spPr>
          <a:xfrm>
            <a:off x="0"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A82D07A3-00B3-424B-97E7-5C3C46577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649" y="3348928"/>
            <a:ext cx="4793193" cy="3594896"/>
          </a:xfrm>
          <a:prstGeom prst="rect">
            <a:avLst/>
          </a:prstGeom>
        </p:spPr>
      </p:pic>
      <p:pic>
        <p:nvPicPr>
          <p:cNvPr id="16" name="Picture 15">
            <a:extLst>
              <a:ext uri="{FF2B5EF4-FFF2-40B4-BE49-F238E27FC236}">
                <a16:creationId xmlns:a16="http://schemas.microsoft.com/office/drawing/2014/main" id="{2CA5209C-7889-41D4-A563-FFA7F4EC3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455" y="7025758"/>
            <a:ext cx="2346542" cy="1560201"/>
          </a:xfrm>
          <a:prstGeom prst="rect">
            <a:avLst/>
          </a:prstGeom>
        </p:spPr>
      </p:pic>
      <p:pic>
        <p:nvPicPr>
          <p:cNvPr id="17" name="Picture 16">
            <a:extLst>
              <a:ext uri="{FF2B5EF4-FFF2-40B4-BE49-F238E27FC236}">
                <a16:creationId xmlns:a16="http://schemas.microsoft.com/office/drawing/2014/main" id="{70305FB9-CF24-46CD-9BB5-B59C84A36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4300" y="7025758"/>
            <a:ext cx="2346542" cy="1560201"/>
          </a:xfrm>
          <a:prstGeom prst="rect">
            <a:avLst/>
          </a:prstGeom>
        </p:spPr>
      </p:pic>
      <p:graphicFrame>
        <p:nvGraphicFramePr>
          <p:cNvPr id="2" name="Object 1">
            <a:extLst>
              <a:ext uri="{FF2B5EF4-FFF2-40B4-BE49-F238E27FC236}">
                <a16:creationId xmlns:a16="http://schemas.microsoft.com/office/drawing/2014/main" id="{6AFB5B71-1CA0-455A-B09E-10B573492B24}"/>
              </a:ext>
            </a:extLst>
          </p:cNvPr>
          <p:cNvGraphicFramePr>
            <a:graphicFrameLocks noChangeAspect="1"/>
          </p:cNvGraphicFramePr>
          <p:nvPr>
            <p:extLst>
              <p:ext uri="{D42A27DB-BD31-4B8C-83A1-F6EECF244321}">
                <p14:modId xmlns:p14="http://schemas.microsoft.com/office/powerpoint/2010/main" val="3916787807"/>
              </p:ext>
            </p:extLst>
          </p:nvPr>
        </p:nvGraphicFramePr>
        <p:xfrm>
          <a:off x="90235" y="457200"/>
          <a:ext cx="774459" cy="765239"/>
        </p:xfrm>
        <a:graphic>
          <a:graphicData uri="http://schemas.openxmlformats.org/presentationml/2006/ole">
            <mc:AlternateContent xmlns:mc="http://schemas.openxmlformats.org/markup-compatibility/2006">
              <mc:Choice xmlns:v="urn:schemas-microsoft-com:vml" Requires="v">
                <p:oleObj spid="_x0000_s16448" r:id="rId7" imgW="1066320" imgH="1053720" progId="">
                  <p:embed/>
                </p:oleObj>
              </mc:Choice>
              <mc:Fallback>
                <p:oleObj r:id="rId7" imgW="1066320" imgH="1053720" progId="">
                  <p:embed/>
                  <p:pic>
                    <p:nvPicPr>
                      <p:cNvPr id="0" name=""/>
                      <p:cNvPicPr/>
                      <p:nvPr/>
                    </p:nvPicPr>
                    <p:blipFill>
                      <a:blip r:embed="rId8"/>
                      <a:stretch>
                        <a:fillRect/>
                      </a:stretch>
                    </p:blipFill>
                    <p:spPr>
                      <a:xfrm>
                        <a:off x="90235" y="457200"/>
                        <a:ext cx="774459" cy="765239"/>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F2DB22CE-C4AF-4BC9-8EAA-FECE0F5B005F}"/>
              </a:ext>
            </a:extLst>
          </p:cNvPr>
          <p:cNvSpPr txBox="1"/>
          <p:nvPr/>
        </p:nvSpPr>
        <p:spPr>
          <a:xfrm>
            <a:off x="318837" y="9199784"/>
            <a:ext cx="30079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9</a:t>
            </a:r>
          </a:p>
        </p:txBody>
      </p:sp>
      <p:sp>
        <p:nvSpPr>
          <p:cNvPr id="3" name="TextBox 2">
            <a:extLst>
              <a:ext uri="{FF2B5EF4-FFF2-40B4-BE49-F238E27FC236}">
                <a16:creationId xmlns:a16="http://schemas.microsoft.com/office/drawing/2014/main" id="{57BFFF54-D7E9-4CE5-B592-B12AEA1C80F3}"/>
              </a:ext>
            </a:extLst>
          </p:cNvPr>
          <p:cNvSpPr txBox="1"/>
          <p:nvPr/>
        </p:nvSpPr>
        <p:spPr>
          <a:xfrm>
            <a:off x="1118937" y="1831796"/>
            <a:ext cx="5570620" cy="2769989"/>
          </a:xfrm>
          <a:prstGeom prst="rect">
            <a:avLst/>
          </a:prstGeom>
          <a:noFill/>
        </p:spPr>
        <p:txBody>
          <a:bodyPr wrap="square" numCol="2" rtlCol="0">
            <a:spAutoFit/>
          </a:bodyPr>
          <a:lstStyle/>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Gym</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Professional Hair and Beauty Salon</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Pool Room</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Wellbeing Room</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Professional Kitchen</a:t>
            </a: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solidFill>
                <a:srgbClr val="093F7D"/>
              </a:solidFill>
              <a:latin typeface="Arial" panose="020B0604020202020204" pitchFamily="34" charset="0"/>
              <a:cs typeface="Arial" panose="020B0604020202020204" pitchFamily="34" charset="0"/>
            </a:endParaRPr>
          </a:p>
          <a:p>
            <a:endParaRPr lang="en-GB" sz="12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093F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Trampoline</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Swings</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Monkey Bars</a:t>
            </a:r>
          </a:p>
          <a:p>
            <a:pPr marL="285750" indent="-285750">
              <a:buFont typeface="Arial" panose="020B0604020202020204" pitchFamily="34" charset="0"/>
              <a:buChar char="•"/>
            </a:pPr>
            <a:r>
              <a:rPr lang="en-GB" sz="1400" dirty="0">
                <a:solidFill>
                  <a:srgbClr val="093F7D"/>
                </a:solidFill>
                <a:latin typeface="Arial" panose="020B0604020202020204" pitchFamily="34" charset="0"/>
                <a:cs typeface="Arial" panose="020B0604020202020204" pitchFamily="34" charset="0"/>
              </a:rPr>
              <a:t>Spinners</a:t>
            </a:r>
          </a:p>
          <a:p>
            <a:endParaRPr lang="en-GB" sz="1200" dirty="0">
              <a:solidFill>
                <a:srgbClr val="093F7D"/>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90053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7EB0C5-A239-49A1-A990-D5DD4720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09" y="8756108"/>
            <a:ext cx="862115" cy="1149892"/>
          </a:xfrm>
          <a:prstGeom prst="rect">
            <a:avLst/>
          </a:prstGeom>
        </p:spPr>
      </p:pic>
      <p:pic>
        <p:nvPicPr>
          <p:cNvPr id="20" name="Picture 19">
            <a:extLst>
              <a:ext uri="{FF2B5EF4-FFF2-40B4-BE49-F238E27FC236}">
                <a16:creationId xmlns:a16="http://schemas.microsoft.com/office/drawing/2014/main" id="{D10AC217-E528-4589-A14C-0597D1156D48}"/>
              </a:ext>
            </a:extLst>
          </p:cNvPr>
          <p:cNvPicPr>
            <a:picLocks noChangeAspect="1"/>
          </p:cNvPicPr>
          <p:nvPr/>
        </p:nvPicPr>
        <p:blipFill rotWithShape="1">
          <a:blip r:embed="rId4">
            <a:extLst>
              <a:ext uri="{28A0092B-C50C-407E-A947-70E740481C1C}">
                <a14:useLocalDpi xmlns:a14="http://schemas.microsoft.com/office/drawing/2010/main" val="0"/>
              </a:ext>
            </a:extLst>
          </a:blip>
          <a:srcRect l="9510"/>
          <a:stretch/>
        </p:blipFill>
        <p:spPr>
          <a:xfrm>
            <a:off x="147146" y="246061"/>
            <a:ext cx="5644054" cy="3516314"/>
          </a:xfrm>
          <a:prstGeom prst="rect">
            <a:avLst/>
          </a:prstGeom>
        </p:spPr>
      </p:pic>
      <p:pic>
        <p:nvPicPr>
          <p:cNvPr id="21" name="Picture 20">
            <a:extLst>
              <a:ext uri="{FF2B5EF4-FFF2-40B4-BE49-F238E27FC236}">
                <a16:creationId xmlns:a16="http://schemas.microsoft.com/office/drawing/2014/main" id="{06E6D74F-1600-42FC-9245-0934505C5430}"/>
              </a:ext>
            </a:extLst>
          </p:cNvPr>
          <p:cNvPicPr>
            <a:picLocks noChangeAspect="1"/>
          </p:cNvPicPr>
          <p:nvPr/>
        </p:nvPicPr>
        <p:blipFill rotWithShape="1">
          <a:blip r:embed="rId5">
            <a:extLst>
              <a:ext uri="{28A0092B-C50C-407E-A947-70E740481C1C}">
                <a14:useLocalDpi xmlns:a14="http://schemas.microsoft.com/office/drawing/2010/main" val="0"/>
              </a:ext>
            </a:extLst>
          </a:blip>
          <a:srcRect r="7927"/>
          <a:stretch/>
        </p:blipFill>
        <p:spPr>
          <a:xfrm>
            <a:off x="135446" y="4419599"/>
            <a:ext cx="5655754" cy="3981651"/>
          </a:xfrm>
          <a:prstGeom prst="rect">
            <a:avLst/>
          </a:prstGeom>
        </p:spPr>
      </p:pic>
      <p:sp>
        <p:nvSpPr>
          <p:cNvPr id="8" name="Rectangle 7">
            <a:extLst>
              <a:ext uri="{FF2B5EF4-FFF2-40B4-BE49-F238E27FC236}">
                <a16:creationId xmlns:a16="http://schemas.microsoft.com/office/drawing/2014/main" id="{5145E05D-F04C-48DC-9DF4-64DB4051E67A}"/>
              </a:ext>
            </a:extLst>
          </p:cNvPr>
          <p:cNvSpPr/>
          <p:nvPr/>
        </p:nvSpPr>
        <p:spPr>
          <a:xfrm>
            <a:off x="5919534" y="0"/>
            <a:ext cx="938466" cy="9906000"/>
          </a:xfrm>
          <a:prstGeom prst="rect">
            <a:avLst/>
          </a:prstGeom>
          <a:solidFill>
            <a:srgbClr val="09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9" name="Object 8">
            <a:extLst>
              <a:ext uri="{FF2B5EF4-FFF2-40B4-BE49-F238E27FC236}">
                <a16:creationId xmlns:a16="http://schemas.microsoft.com/office/drawing/2014/main" id="{8474C213-FD62-4D4C-89BD-CF657219331B}"/>
              </a:ext>
            </a:extLst>
          </p:cNvPr>
          <p:cNvGraphicFramePr>
            <a:graphicFrameLocks noChangeAspect="1"/>
          </p:cNvGraphicFramePr>
          <p:nvPr>
            <p:extLst>
              <p:ext uri="{D42A27DB-BD31-4B8C-83A1-F6EECF244321}">
                <p14:modId xmlns:p14="http://schemas.microsoft.com/office/powerpoint/2010/main" val="1276302418"/>
              </p:ext>
            </p:extLst>
          </p:nvPr>
        </p:nvGraphicFramePr>
        <p:xfrm>
          <a:off x="6001537" y="535962"/>
          <a:ext cx="774459" cy="765239"/>
        </p:xfrm>
        <a:graphic>
          <a:graphicData uri="http://schemas.openxmlformats.org/presentationml/2006/ole">
            <mc:AlternateContent xmlns:mc="http://schemas.openxmlformats.org/markup-compatibility/2006">
              <mc:Choice xmlns:v="urn:schemas-microsoft-com:vml" Requires="v">
                <p:oleObj spid="_x0000_s17472" r:id="rId6" imgW="1066320" imgH="1053720" progId="">
                  <p:embed/>
                </p:oleObj>
              </mc:Choice>
              <mc:Fallback>
                <p:oleObj r:id="rId6" imgW="1066320" imgH="1053720" progId="">
                  <p:embed/>
                  <p:pic>
                    <p:nvPicPr>
                      <p:cNvPr id="2" name="Object 1">
                        <a:extLst>
                          <a:ext uri="{FF2B5EF4-FFF2-40B4-BE49-F238E27FC236}">
                            <a16:creationId xmlns:a16="http://schemas.microsoft.com/office/drawing/2014/main" id="{6AFB5B71-1CA0-455A-B09E-10B573492B24}"/>
                          </a:ext>
                        </a:extLst>
                      </p:cNvPr>
                      <p:cNvPicPr/>
                      <p:nvPr/>
                    </p:nvPicPr>
                    <p:blipFill>
                      <a:blip r:embed="rId7"/>
                      <a:stretch>
                        <a:fillRect/>
                      </a:stretch>
                    </p:blipFill>
                    <p:spPr>
                      <a:xfrm>
                        <a:off x="6001537" y="535962"/>
                        <a:ext cx="774459" cy="765239"/>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6B90CF8-2B52-40A6-BE7D-FA8D3390D5F2}"/>
              </a:ext>
            </a:extLst>
          </p:cNvPr>
          <p:cNvSpPr txBox="1"/>
          <p:nvPr/>
        </p:nvSpPr>
        <p:spPr>
          <a:xfrm>
            <a:off x="6169191" y="9146388"/>
            <a:ext cx="439150"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795803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851</TotalTime>
  <Words>2753</Words>
  <Application>Microsoft Office PowerPoint</Application>
  <PresentationFormat>A4 Paper (210x297 mm)</PresentationFormat>
  <Paragraphs>316</Paragraphs>
  <Slides>18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duncombe</dc:creator>
  <cp:lastModifiedBy>Kathryn Cole</cp:lastModifiedBy>
  <cp:revision>81</cp:revision>
  <cp:lastPrinted>2023-06-19T08:32:44Z</cp:lastPrinted>
  <dcterms:created xsi:type="dcterms:W3CDTF">2021-09-14T10:26:56Z</dcterms:created>
  <dcterms:modified xsi:type="dcterms:W3CDTF">2023-06-19T08:49:35Z</dcterms:modified>
</cp:coreProperties>
</file>